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26" r:id="rId2"/>
    <p:sldId id="424" r:id="rId3"/>
    <p:sldId id="428" r:id="rId4"/>
    <p:sldId id="494" r:id="rId5"/>
    <p:sldId id="495" r:id="rId6"/>
    <p:sldId id="474" r:id="rId7"/>
    <p:sldId id="429" r:id="rId8"/>
    <p:sldId id="475" r:id="rId9"/>
    <p:sldId id="476" r:id="rId10"/>
    <p:sldId id="496" r:id="rId11"/>
    <p:sldId id="497" r:id="rId12"/>
    <p:sldId id="477" r:id="rId13"/>
    <p:sldId id="478" r:id="rId14"/>
    <p:sldId id="479" r:id="rId15"/>
    <p:sldId id="480" r:id="rId16"/>
    <p:sldId id="482" r:id="rId17"/>
    <p:sldId id="483" r:id="rId18"/>
    <p:sldId id="484" r:id="rId19"/>
    <p:sldId id="441" r:id="rId20"/>
    <p:sldId id="485" r:id="rId21"/>
    <p:sldId id="487" r:id="rId22"/>
    <p:sldId id="427" r:id="rId23"/>
    <p:sldId id="434" r:id="rId24"/>
    <p:sldId id="488" r:id="rId25"/>
    <p:sldId id="489" r:id="rId26"/>
    <p:sldId id="490" r:id="rId27"/>
    <p:sldId id="491" r:id="rId28"/>
    <p:sldId id="492" r:id="rId29"/>
    <p:sldId id="493" r:id="rId30"/>
    <p:sldId id="468"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F81BD"/>
    <a:srgbClr val="00A49A"/>
    <a:srgbClr val="FFCB00"/>
    <a:srgbClr val="595959"/>
    <a:srgbClr val="FCDDCF"/>
    <a:srgbClr val="FFFFCC"/>
    <a:srgbClr val="AD311F"/>
    <a:srgbClr val="B5953F"/>
    <a:srgbClr val="FFF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5501" autoAdjust="0"/>
  </p:normalViewPr>
  <p:slideViewPr>
    <p:cSldViewPr>
      <p:cViewPr varScale="1">
        <p:scale>
          <a:sx n="90" d="100"/>
          <a:sy n="90" d="100"/>
        </p:scale>
        <p:origin x="40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roman\Google%20Drive\180%20GRADOS\3.%20PROCESO%20DE%20GESTI&#211;N%20DE%20PROYECTOS\1.%20EJECUCION%20DE%20PROYECTOS\14.%20ENELAR%20ISO%2055001%20GESTION%20DE%20ACTIVOS\5.%20DIAGNOSTICO\Herramienta%20diagnostico%20y%20seguimiento%20SGA%20ISO%20550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overlay val="0"/>
    </c:title>
    <c:autoTitleDeleted val="0"/>
    <c:plotArea>
      <c:layout/>
      <c:radarChart>
        <c:radarStyle val="marker"/>
        <c:varyColors val="0"/>
        <c:ser>
          <c:idx val="0"/>
          <c:order val="0"/>
          <c:tx>
            <c:strRef>
              <c:f>'RESULTADOS DIAGNÓSTICO 2018'!$B$2</c:f>
              <c:strCache>
                <c:ptCount val="1"/>
                <c:pt idx="0">
                  <c:v>DIAGNÓSTICO DEL SISTEMA DE GESTIÓN DE ACTIVOS ISO 55001</c:v>
                </c:pt>
              </c:strCache>
            </c:strRef>
          </c:tx>
          <c:marker>
            <c:symbol val="none"/>
          </c:marker>
          <c:cat>
            <c:strRef>
              <c:f>('RESULTADOS DIAGNÓSTICO 2018'!$B$4;'RESULTADOS DIAGNÓSTICO 2018'!$B$9;'RESULTADOS DIAGNÓSTICO 2018'!$B$13;'RESULTADOS DIAGNÓSTICO 2018'!$B$16;'RESULTADOS DIAGNÓSTICO 2018'!$B$23;'RESULTADOS DIAGNÓSTICO 2018'!$B$27;'RESULTADOS DIAGNÓSTICO 2018'!$B$31)</c:f>
              <c:strCache>
                <c:ptCount val="7"/>
                <c:pt idx="0">
                  <c:v>4. CONTEXTO DE LA ORGANIZACION
</c:v>
                </c:pt>
                <c:pt idx="1">
                  <c:v>5. LIDERAZGO</c:v>
                </c:pt>
                <c:pt idx="2">
                  <c:v>6. PLANIFICACIÓN</c:v>
                </c:pt>
                <c:pt idx="3">
                  <c:v>7. SOPORTE</c:v>
                </c:pt>
                <c:pt idx="4">
                  <c:v>8. OPERACIÓN</c:v>
                </c:pt>
                <c:pt idx="5">
                  <c:v>9. EVALUACIÓN DEL DESEMPEÑO</c:v>
                </c:pt>
                <c:pt idx="6">
                  <c:v>10. MEJORA</c:v>
                </c:pt>
              </c:strCache>
            </c:strRef>
          </c:cat>
          <c:val>
            <c:numRef>
              <c:f>('RESULTADOS DIAGNÓSTICO 2018'!$C$4;'RESULTADOS DIAGNÓSTICO 2018'!$C$9;'RESULTADOS DIAGNÓSTICO 2018'!$C$13;'RESULTADOS DIAGNÓSTICO 2018'!$C$16;'RESULTADOS DIAGNÓSTICO 2018'!$C$23;'RESULTADOS DIAGNÓSTICO 2018'!$C$27;'RESULTADOS DIAGNÓSTICO 2018'!$C$31)</c:f>
              <c:numCache>
                <c:formatCode>General</c:formatCode>
                <c:ptCount val="7"/>
                <c:pt idx="0">
                  <c:v>0</c:v>
                </c:pt>
                <c:pt idx="1">
                  <c:v>1</c:v>
                </c:pt>
                <c:pt idx="2">
                  <c:v>1</c:v>
                </c:pt>
                <c:pt idx="3">
                  <c:v>0.8333333333333337</c:v>
                </c:pt>
                <c:pt idx="4">
                  <c:v>0.66666666666666663</c:v>
                </c:pt>
                <c:pt idx="5">
                  <c:v>0.66666666666666663</c:v>
                </c:pt>
                <c:pt idx="6">
                  <c:v>0</c:v>
                </c:pt>
              </c:numCache>
            </c:numRef>
          </c:val>
          <c:extLst>
            <c:ext xmlns:c16="http://schemas.microsoft.com/office/drawing/2014/chart" uri="{C3380CC4-5D6E-409C-BE32-E72D297353CC}">
              <c16:uniqueId val="{00000000-1F2D-4ED7-8DEB-558668977136}"/>
            </c:ext>
          </c:extLst>
        </c:ser>
        <c:dLbls>
          <c:showLegendKey val="0"/>
          <c:showVal val="0"/>
          <c:showCatName val="0"/>
          <c:showSerName val="0"/>
          <c:showPercent val="0"/>
          <c:showBubbleSize val="0"/>
        </c:dLbls>
        <c:axId val="187749504"/>
        <c:axId val="187751040"/>
      </c:radarChart>
      <c:catAx>
        <c:axId val="187749504"/>
        <c:scaling>
          <c:orientation val="minMax"/>
        </c:scaling>
        <c:delete val="0"/>
        <c:axPos val="b"/>
        <c:majorGridlines/>
        <c:numFmt formatCode="General" sourceLinked="0"/>
        <c:majorTickMark val="out"/>
        <c:minorTickMark val="none"/>
        <c:tickLblPos val="nextTo"/>
        <c:crossAx val="187751040"/>
        <c:crosses val="autoZero"/>
        <c:auto val="1"/>
        <c:lblAlgn val="ctr"/>
        <c:lblOffset val="100"/>
        <c:noMultiLvlLbl val="0"/>
      </c:catAx>
      <c:valAx>
        <c:axId val="187751040"/>
        <c:scaling>
          <c:orientation val="minMax"/>
          <c:max val="5"/>
        </c:scaling>
        <c:delete val="0"/>
        <c:axPos val="l"/>
        <c:majorGridlines/>
        <c:numFmt formatCode="General" sourceLinked="1"/>
        <c:majorTickMark val="cross"/>
        <c:minorTickMark val="none"/>
        <c:tickLblPos val="nextTo"/>
        <c:crossAx val="1877495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916EC-8390-4AB2-A719-06B6EE6E8773}" type="datetimeFigureOut">
              <a:rPr lang="es-CO" smtClean="0"/>
              <a:pPr/>
              <a:t>11/12/2020</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AEC27-70C6-4399-AC1A-32B2F43A5770}" type="slidenum">
              <a:rPr lang="es-CO" smtClean="0"/>
              <a:pPr/>
              <a:t>‹Nº›</a:t>
            </a:fld>
            <a:endParaRPr lang="es-CO" dirty="0"/>
          </a:p>
        </p:txBody>
      </p:sp>
    </p:spTree>
    <p:extLst>
      <p:ext uri="{BB962C8B-B14F-4D97-AF65-F5344CB8AC3E}">
        <p14:creationId xmlns:p14="http://schemas.microsoft.com/office/powerpoint/2010/main" val="168636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57713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1345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2193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03145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00099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71871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735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0544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1224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87260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11/12/2020</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31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FBCFC-80B8-499A-B4A1-52C0865DB1B8}" type="datetimeFigureOut">
              <a:rPr lang="es-CO" smtClean="0"/>
              <a:pPr/>
              <a:t>11/12/2020</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6630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ISEÑOS\ENELAR 2020\PLANTILLA PRESENTACIONES 2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2"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3">
            <a:extLst>
              <a:ext uri="{FF2B5EF4-FFF2-40B4-BE49-F238E27FC236}">
                <a16:creationId xmlns:a16="http://schemas.microsoft.com/office/drawing/2014/main" id="{323B7A99-F8C8-427B-96DD-CEC8B01982E6}"/>
              </a:ext>
            </a:extLst>
          </p:cNvPr>
          <p:cNvSpPr txBox="1"/>
          <p:nvPr/>
        </p:nvSpPr>
        <p:spPr>
          <a:xfrm>
            <a:off x="1199456" y="3255367"/>
            <a:ext cx="7560840" cy="461665"/>
          </a:xfrm>
          <a:prstGeom prst="rect">
            <a:avLst/>
          </a:prstGeom>
          <a:noFill/>
        </p:spPr>
        <p:txBody>
          <a:bodyPr wrap="square" rtlCol="0">
            <a:spAutoFit/>
          </a:bodyPr>
          <a:lstStyle/>
          <a:p>
            <a:pPr algn="ctr"/>
            <a:r>
              <a:rPr lang="es-CO"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INFORME PRIMER AÑO PLAN DE INVERSIONES</a:t>
            </a:r>
            <a:endParaRPr lang="es-CO" sz="24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6" name="Conector recto 5">
            <a:extLst>
              <a:ext uri="{FF2B5EF4-FFF2-40B4-BE49-F238E27FC236}">
                <a16:creationId xmlns:a16="http://schemas.microsoft.com/office/drawing/2014/main" id="{0765EB81-1CF0-49FF-8F05-023E155A34D8}"/>
              </a:ext>
            </a:extLst>
          </p:cNvPr>
          <p:cNvCxnSpPr/>
          <p:nvPr/>
        </p:nvCxnSpPr>
        <p:spPr>
          <a:xfrm>
            <a:off x="1218130" y="3917737"/>
            <a:ext cx="96490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1621012-2232-4B8E-B5B4-95BB5C3FFE03}"/>
              </a:ext>
            </a:extLst>
          </p:cNvPr>
          <p:cNvSpPr txBox="1"/>
          <p:nvPr/>
        </p:nvSpPr>
        <p:spPr>
          <a:xfrm>
            <a:off x="1222965" y="4035505"/>
            <a:ext cx="5184576" cy="523220"/>
          </a:xfrm>
          <a:prstGeom prst="rect">
            <a:avLst/>
          </a:prstGeom>
          <a:noFill/>
        </p:spPr>
        <p:txBody>
          <a:bodyPr wrap="square" rtlCol="0">
            <a:spAutoFit/>
          </a:bodyPr>
          <a:lstStyle/>
          <a:p>
            <a:r>
              <a:rPr lang="es-CO" sz="2800" dirty="0">
                <a:solidFill>
                  <a:schemeClr val="bg1"/>
                </a:solidFill>
                <a:latin typeface="Tahoma" panose="020B0604030504040204" pitchFamily="34" charset="0"/>
                <a:ea typeface="Tahoma" panose="020B0604030504040204" pitchFamily="34" charset="0"/>
                <a:cs typeface="Tahoma" panose="020B0604030504040204" pitchFamily="34" charset="0"/>
              </a:rPr>
              <a:t>Diciembre 2020</a:t>
            </a:r>
            <a:endParaRPr lang="es-E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dirty="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A593DF0E-B4FF-4511-9C1B-0713ADF14EBF}"/>
              </a:ext>
            </a:extLst>
          </p:cNvPr>
          <p:cNvSpPr txBox="1"/>
          <p:nvPr/>
        </p:nvSpPr>
        <p:spPr>
          <a:xfrm>
            <a:off x="277851" y="1252647"/>
            <a:ext cx="11593288" cy="369332"/>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rPr>
              <a:t>Enelar E.S.P. tiene modelado y georreferenciado su sistema de distribución en el software </a:t>
            </a:r>
            <a:r>
              <a:rPr lang="es-CO" sz="1800" dirty="0" err="1">
                <a:effectLst/>
                <a:latin typeface="Arial" panose="020B0604020202020204" pitchFamily="34" charset="0"/>
                <a:ea typeface="Times New Roman" panose="02020603050405020304" pitchFamily="18" charset="0"/>
              </a:rPr>
              <a:t>Spard</a:t>
            </a:r>
            <a:r>
              <a:rPr lang="es-CO" sz="1800" dirty="0">
                <a:effectLst/>
                <a:latin typeface="Arial" panose="020B0604020202020204" pitchFamily="34" charset="0"/>
                <a:ea typeface="Times New Roman" panose="02020603050405020304" pitchFamily="18" charset="0"/>
              </a:rPr>
              <a:t>® </a:t>
            </a:r>
            <a:r>
              <a:rPr lang="es-CO" sz="1800" dirty="0" err="1">
                <a:effectLst/>
                <a:latin typeface="Arial" panose="020B0604020202020204" pitchFamily="34" charset="0"/>
                <a:ea typeface="Times New Roman" panose="02020603050405020304" pitchFamily="18" charset="0"/>
              </a:rPr>
              <a:t>Distribution</a:t>
            </a:r>
            <a:r>
              <a:rPr lang="es-CO" sz="1600" dirty="0">
                <a:effectLst/>
                <a:latin typeface="Arial" panose="020B0604020202020204" pitchFamily="34" charset="0"/>
                <a:ea typeface="Times New Roman" panose="02020603050405020304" pitchFamily="18" charset="0"/>
              </a:rPr>
              <a:t>. </a:t>
            </a:r>
            <a:endParaRPr lang="es-CO" dirty="0"/>
          </a:p>
        </p:txBody>
      </p:sp>
      <p:pic>
        <p:nvPicPr>
          <p:cNvPr id="11" name="Imagen 10">
            <a:extLst>
              <a:ext uri="{FF2B5EF4-FFF2-40B4-BE49-F238E27FC236}">
                <a16:creationId xmlns:a16="http://schemas.microsoft.com/office/drawing/2014/main" id="{7936D3BD-7164-4A31-960D-B55B60300E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43672" y="1844824"/>
            <a:ext cx="5832648" cy="3672408"/>
          </a:xfrm>
          <a:prstGeom prst="rect">
            <a:avLst/>
          </a:prstGeom>
        </p:spPr>
      </p:pic>
    </p:spTree>
    <p:extLst>
      <p:ext uri="{BB962C8B-B14F-4D97-AF65-F5344CB8AC3E}">
        <p14:creationId xmlns:p14="http://schemas.microsoft.com/office/powerpoint/2010/main" val="282673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dirty="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a:extLst>
              <a:ext uri="{FF2B5EF4-FFF2-40B4-BE49-F238E27FC236}">
                <a16:creationId xmlns:a16="http://schemas.microsoft.com/office/drawing/2014/main" id="{ABC6EE0B-82D2-4CE5-96AB-49FDEBF3A8D6}"/>
              </a:ext>
            </a:extLst>
          </p:cNvPr>
          <p:cNvGraphicFramePr>
            <a:graphicFrameLocks noGrp="1"/>
          </p:cNvGraphicFramePr>
          <p:nvPr>
            <p:extLst>
              <p:ext uri="{D42A27DB-BD31-4B8C-83A1-F6EECF244321}">
                <p14:modId xmlns:p14="http://schemas.microsoft.com/office/powerpoint/2010/main" val="2084547814"/>
              </p:ext>
            </p:extLst>
          </p:nvPr>
        </p:nvGraphicFramePr>
        <p:xfrm>
          <a:off x="623392" y="1844824"/>
          <a:ext cx="10972799" cy="3467735"/>
        </p:xfrm>
        <a:graphic>
          <a:graphicData uri="http://schemas.openxmlformats.org/drawingml/2006/table">
            <a:tbl>
              <a:tblPr firstRow="1" firstCol="1" bandRow="1">
                <a:tableStyleId>{5C22544A-7EE6-4342-B048-85BDC9FD1C3A}</a:tableStyleId>
              </a:tblPr>
              <a:tblGrid>
                <a:gridCol w="2043135">
                  <a:extLst>
                    <a:ext uri="{9D8B030D-6E8A-4147-A177-3AD203B41FA5}">
                      <a16:colId xmlns:a16="http://schemas.microsoft.com/office/drawing/2014/main" val="4061975632"/>
                    </a:ext>
                  </a:extLst>
                </a:gridCol>
                <a:gridCol w="5172578">
                  <a:extLst>
                    <a:ext uri="{9D8B030D-6E8A-4147-A177-3AD203B41FA5}">
                      <a16:colId xmlns:a16="http://schemas.microsoft.com/office/drawing/2014/main" val="1506671166"/>
                    </a:ext>
                  </a:extLst>
                </a:gridCol>
                <a:gridCol w="1057778">
                  <a:extLst>
                    <a:ext uri="{9D8B030D-6E8A-4147-A177-3AD203B41FA5}">
                      <a16:colId xmlns:a16="http://schemas.microsoft.com/office/drawing/2014/main" val="3783826729"/>
                    </a:ext>
                  </a:extLst>
                </a:gridCol>
                <a:gridCol w="1055583">
                  <a:extLst>
                    <a:ext uri="{9D8B030D-6E8A-4147-A177-3AD203B41FA5}">
                      <a16:colId xmlns:a16="http://schemas.microsoft.com/office/drawing/2014/main" val="562665120"/>
                    </a:ext>
                  </a:extLst>
                </a:gridCol>
                <a:gridCol w="1643725">
                  <a:extLst>
                    <a:ext uri="{9D8B030D-6E8A-4147-A177-3AD203B41FA5}">
                      <a16:colId xmlns:a16="http://schemas.microsoft.com/office/drawing/2014/main" val="1554615408"/>
                    </a:ext>
                  </a:extLst>
                </a:gridCol>
              </a:tblGrid>
              <a:tr h="297815">
                <a:tc>
                  <a:txBody>
                    <a:bodyPr/>
                    <a:lstStyle/>
                    <a:p>
                      <a:r>
                        <a:rPr lang="es-CO" sz="1600" dirty="0">
                          <a:effectLst/>
                          <a:latin typeface="Arial" panose="020B0604020202020204" pitchFamily="34" charset="0"/>
                          <a:cs typeface="Arial" panose="020B0604020202020204" pitchFamily="34" charset="0"/>
                        </a:rPr>
                        <a:t>Aspecto</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Clasificación</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2017</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2019</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Variación (%)</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678692656"/>
                  </a:ext>
                </a:extLst>
              </a:tr>
              <a:tr h="161925">
                <a:tc>
                  <a:txBody>
                    <a:bodyPr/>
                    <a:lstStyle/>
                    <a:p>
                      <a:r>
                        <a:rPr lang="es-CO" sz="1600">
                          <a:effectLst/>
                          <a:latin typeface="Arial" panose="020B0604020202020204" pitchFamily="34" charset="0"/>
                          <a:cs typeface="Arial" panose="020B0604020202020204" pitchFamily="34" charset="0"/>
                        </a:rPr>
                        <a:t>Cantidad de usuarios</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dirty="0">
                          <a:effectLst/>
                          <a:latin typeface="Arial" panose="020B0604020202020204" pitchFamily="34" charset="0"/>
                          <a:cs typeface="Arial" panose="020B0604020202020204" pitchFamily="34" charset="0"/>
                        </a:rPr>
                        <a:t>Total</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70162</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82793</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18,00%</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182040135"/>
                  </a:ext>
                </a:extLst>
              </a:tr>
              <a:tr h="161925">
                <a:tc>
                  <a:txBody>
                    <a:bodyPr/>
                    <a:lstStyle/>
                    <a:p>
                      <a:r>
                        <a:rPr lang="es-CO" sz="1600">
                          <a:effectLst/>
                          <a:latin typeface="Arial" panose="020B0604020202020204" pitchFamily="34" charset="0"/>
                          <a:cs typeface="Arial" panose="020B0604020202020204" pitchFamily="34" charset="0"/>
                        </a:rPr>
                        <a:t>Demanda de energía</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dirty="0">
                          <a:effectLst/>
                          <a:latin typeface="Arial" panose="020B0604020202020204" pitchFamily="34" charset="0"/>
                          <a:cs typeface="Arial" panose="020B0604020202020204" pitchFamily="34" charset="0"/>
                        </a:rPr>
                        <a:t>Total (</a:t>
                      </a:r>
                      <a:r>
                        <a:rPr lang="es-CO" sz="1600" dirty="0" err="1">
                          <a:effectLst/>
                          <a:latin typeface="Arial" panose="020B0604020202020204" pitchFamily="34" charset="0"/>
                          <a:cs typeface="Arial" panose="020B0604020202020204" pitchFamily="34" charset="0"/>
                        </a:rPr>
                        <a:t>MWh</a:t>
                      </a:r>
                      <a:r>
                        <a:rPr lang="es-CO" sz="1600" dirty="0">
                          <a:effectLst/>
                          <a:latin typeface="Arial" panose="020B0604020202020204" pitchFamily="34" charset="0"/>
                          <a:cs typeface="Arial" panose="020B0604020202020204" pitchFamily="34" charset="0"/>
                        </a:rPr>
                        <a:t>)</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159809</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180632</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13,03%</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907974532"/>
                  </a:ext>
                </a:extLst>
              </a:tr>
              <a:tr h="161925">
                <a:tc>
                  <a:txBody>
                    <a:bodyPr/>
                    <a:lstStyle/>
                    <a:p>
                      <a:r>
                        <a:rPr lang="es-CO" sz="1600">
                          <a:effectLst/>
                          <a:latin typeface="Arial" panose="020B0604020202020204" pitchFamily="34" charset="0"/>
                          <a:cs typeface="Arial" panose="020B0604020202020204" pitchFamily="34" charset="0"/>
                        </a:rPr>
                        <a:t>Demanda de potencia</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dirty="0">
                          <a:effectLst/>
                          <a:latin typeface="Arial" panose="020B0604020202020204" pitchFamily="34" charset="0"/>
                          <a:cs typeface="Arial" panose="020B0604020202020204" pitchFamily="34" charset="0"/>
                        </a:rPr>
                        <a:t>Máximo valor del sistema (MW)</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40</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44</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8,03%</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114771092"/>
                  </a:ext>
                </a:extLst>
              </a:tr>
              <a:tr h="161925">
                <a:tc>
                  <a:txBody>
                    <a:bodyPr/>
                    <a:lstStyle/>
                    <a:p>
                      <a:r>
                        <a:rPr lang="es-CO" sz="1600">
                          <a:effectLst/>
                          <a:latin typeface="Arial" panose="020B0604020202020204" pitchFamily="34" charset="0"/>
                          <a:cs typeface="Arial" panose="020B0604020202020204" pitchFamily="34" charset="0"/>
                        </a:rPr>
                        <a:t> </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dirty="0">
                          <a:effectLst/>
                          <a:latin typeface="Arial" panose="020B0604020202020204" pitchFamily="34" charset="0"/>
                          <a:cs typeface="Arial" panose="020B0604020202020204" pitchFamily="34" charset="0"/>
                        </a:rPr>
                        <a:t>Mínimo valor del sistema (MW)</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17</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20</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16,96%</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059307143"/>
                  </a:ext>
                </a:extLst>
              </a:tr>
              <a:tr h="161925">
                <a:tc>
                  <a:txBody>
                    <a:bodyPr/>
                    <a:lstStyle/>
                    <a:p>
                      <a:r>
                        <a:rPr lang="es-CO" sz="1600">
                          <a:effectLst/>
                          <a:latin typeface="Arial" panose="020B0604020202020204" pitchFamily="34" charset="0"/>
                          <a:cs typeface="Arial" panose="020B0604020202020204" pitchFamily="34" charset="0"/>
                        </a:rPr>
                        <a:t>Subestaciones</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dirty="0">
                          <a:effectLst/>
                          <a:latin typeface="Arial" panose="020B0604020202020204" pitchFamily="34" charset="0"/>
                          <a:cs typeface="Arial" panose="020B0604020202020204" pitchFamily="34" charset="0"/>
                        </a:rPr>
                        <a:t>Cantidad total</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15</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19</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12,67%</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109436262"/>
                  </a:ext>
                </a:extLst>
              </a:tr>
              <a:tr h="161925">
                <a:tc>
                  <a:txBody>
                    <a:bodyPr/>
                    <a:lstStyle/>
                    <a:p>
                      <a:r>
                        <a:rPr lang="es-CO" sz="1600">
                          <a:effectLst/>
                          <a:latin typeface="Arial" panose="020B0604020202020204" pitchFamily="34" charset="0"/>
                          <a:cs typeface="Arial" panose="020B0604020202020204" pitchFamily="34" charset="0"/>
                        </a:rPr>
                        <a:t>Líneas y redes</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dirty="0">
                          <a:effectLst/>
                          <a:latin typeface="Arial" panose="020B0604020202020204" pitchFamily="34" charset="0"/>
                          <a:cs typeface="Arial" panose="020B0604020202020204" pitchFamily="34" charset="0"/>
                        </a:rPr>
                        <a:t>Total nivel de tensión 4 (km)</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60</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60</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0,00%</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24825873"/>
                  </a:ext>
                </a:extLst>
              </a:tr>
              <a:tr h="161925">
                <a:tc>
                  <a:txBody>
                    <a:bodyPr/>
                    <a:lstStyle/>
                    <a:p>
                      <a:r>
                        <a:rPr lang="es-CO" sz="1600">
                          <a:effectLst/>
                          <a:latin typeface="Arial" panose="020B0604020202020204" pitchFamily="34" charset="0"/>
                          <a:cs typeface="Arial" panose="020B0604020202020204" pitchFamily="34" charset="0"/>
                        </a:rPr>
                        <a:t> </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a:effectLst/>
                          <a:latin typeface="Arial" panose="020B0604020202020204" pitchFamily="34" charset="0"/>
                          <a:cs typeface="Arial" panose="020B0604020202020204" pitchFamily="34" charset="0"/>
                        </a:rPr>
                        <a:t>Total nivel de tensión 3 (km)</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495</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570</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15,15%</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92328868"/>
                  </a:ext>
                </a:extLst>
              </a:tr>
              <a:tr h="161925">
                <a:tc>
                  <a:txBody>
                    <a:bodyPr/>
                    <a:lstStyle/>
                    <a:p>
                      <a:r>
                        <a:rPr lang="es-CO" sz="1600">
                          <a:effectLst/>
                          <a:latin typeface="Arial" panose="020B0604020202020204" pitchFamily="34" charset="0"/>
                          <a:cs typeface="Arial" panose="020B0604020202020204" pitchFamily="34" charset="0"/>
                        </a:rPr>
                        <a:t> </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a:effectLst/>
                          <a:latin typeface="Arial" panose="020B0604020202020204" pitchFamily="34" charset="0"/>
                          <a:cs typeface="Arial" panose="020B0604020202020204" pitchFamily="34" charset="0"/>
                        </a:rPr>
                        <a:t>Total nivel de tensión 2 (km)</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5316</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5941</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10,69%</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484440552"/>
                  </a:ext>
                </a:extLst>
              </a:tr>
              <a:tr h="161925">
                <a:tc>
                  <a:txBody>
                    <a:bodyPr/>
                    <a:lstStyle/>
                    <a:p>
                      <a:r>
                        <a:rPr lang="es-CO" sz="1600">
                          <a:effectLst/>
                          <a:latin typeface="Arial" panose="020B0604020202020204" pitchFamily="34" charset="0"/>
                          <a:cs typeface="Arial" panose="020B0604020202020204" pitchFamily="34" charset="0"/>
                        </a:rPr>
                        <a:t> </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a:effectLst/>
                          <a:latin typeface="Arial" panose="020B0604020202020204" pitchFamily="34" charset="0"/>
                          <a:cs typeface="Arial" panose="020B0604020202020204" pitchFamily="34" charset="0"/>
                        </a:rPr>
                        <a:t>Total nivel de tensión 1 (km)</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2297</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2722</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15,98%</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984813571"/>
                  </a:ext>
                </a:extLst>
              </a:tr>
              <a:tr h="161925">
                <a:tc>
                  <a:txBody>
                    <a:bodyPr/>
                    <a:lstStyle/>
                    <a:p>
                      <a:r>
                        <a:rPr lang="es-CO" sz="1600">
                          <a:effectLst/>
                          <a:latin typeface="Arial" panose="020B0604020202020204" pitchFamily="34" charset="0"/>
                          <a:cs typeface="Arial" panose="020B0604020202020204" pitchFamily="34" charset="0"/>
                        </a:rPr>
                        <a:t>Pérdidas de energía</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r>
                        <a:rPr lang="es-CO" sz="1600">
                          <a:effectLst/>
                          <a:latin typeface="Arial" panose="020B0604020202020204" pitchFamily="34" charset="0"/>
                          <a:cs typeface="Arial" panose="020B0604020202020204" pitchFamily="34" charset="0"/>
                        </a:rPr>
                        <a:t>Índice de pérdidas totales de sistema (%)</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30,36%</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a:effectLst/>
                          <a:latin typeface="Arial" panose="020B0604020202020204" pitchFamily="34" charset="0"/>
                          <a:cs typeface="Arial" panose="020B0604020202020204" pitchFamily="34" charset="0"/>
                        </a:rPr>
                        <a:t>30,45%</a:t>
                      </a:r>
                      <a:endParaRPr lang="es-CO" sz="2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r>
                        <a:rPr lang="es-CO" sz="1600" dirty="0">
                          <a:effectLst/>
                          <a:latin typeface="Arial" panose="020B0604020202020204" pitchFamily="34" charset="0"/>
                          <a:cs typeface="Arial" panose="020B0604020202020204" pitchFamily="34" charset="0"/>
                        </a:rPr>
                        <a:t>0,09%</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69406759"/>
                  </a:ext>
                </a:extLst>
              </a:tr>
            </a:tbl>
          </a:graphicData>
        </a:graphic>
      </p:graphicFrame>
      <p:sp>
        <p:nvSpPr>
          <p:cNvPr id="8" name="CuadroTexto 7">
            <a:extLst>
              <a:ext uri="{FF2B5EF4-FFF2-40B4-BE49-F238E27FC236}">
                <a16:creationId xmlns:a16="http://schemas.microsoft.com/office/drawing/2014/main" id="{A91B8582-C663-4A09-9615-1CB5C1F3C420}"/>
              </a:ext>
            </a:extLst>
          </p:cNvPr>
          <p:cNvSpPr txBox="1"/>
          <p:nvPr/>
        </p:nvSpPr>
        <p:spPr>
          <a:xfrm>
            <a:off x="643880" y="1268760"/>
            <a:ext cx="6172200" cy="369332"/>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cs typeface="Arial" panose="020B0604020202020204" pitchFamily="34" charset="0"/>
              </a:rPr>
              <a:t>Estadísticas descriptivas del sistema:</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73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4824536" cy="2977738"/>
          </a:xfrm>
          <a:prstGeom prst="rect">
            <a:avLst/>
          </a:prstGeom>
          <a:noFill/>
        </p:spPr>
        <p:txBody>
          <a:bodyPr wrap="square" rtlCol="0">
            <a:spAutoFit/>
          </a:bodyPr>
          <a:lstStyle/>
          <a:p>
            <a:pPr algn="just">
              <a:spcBef>
                <a:spcPts val="1200"/>
              </a:spcBef>
              <a:spcAft>
                <a:spcPts val="300"/>
              </a:spcAft>
            </a:pP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4. </a:t>
            </a:r>
            <a:r>
              <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rPr>
              <a:t>RESUMEN PLAN DE INVERSIÓN APROBADO.</a:t>
            </a:r>
          </a:p>
          <a:p>
            <a:pPr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477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1067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3C958BEB-7445-46CD-8109-90F4484322CF}"/>
              </a:ext>
            </a:extLst>
          </p:cNvPr>
          <p:cNvSpPr txBox="1"/>
          <p:nvPr/>
        </p:nvSpPr>
        <p:spPr>
          <a:xfrm>
            <a:off x="296917" y="1054477"/>
            <a:ext cx="11860938" cy="646331"/>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 el plan de inversiones se aprobó un monto total de $ </a:t>
            </a:r>
            <a:r>
              <a:rPr lang="es-CO" sz="1800" dirty="0">
                <a:solidFill>
                  <a:srgbClr val="000000"/>
                </a:solidFill>
                <a:effectLst/>
                <a:latin typeface="Arial" panose="020B0604020202020204" pitchFamily="34" charset="0"/>
                <a:ea typeface="Times New Roman" panose="02020603050405020304" pitchFamily="18" charset="0"/>
              </a:rPr>
              <a:t>54.978.766.124</a:t>
            </a:r>
            <a:r>
              <a:rPr lang="es-CO" sz="1800" dirty="0">
                <a:effectLst/>
                <a:latin typeface="Arial" panose="020B0604020202020204" pitchFamily="34" charset="0"/>
                <a:ea typeface="Times New Roman" panose="02020603050405020304" pitchFamily="18" charset="0"/>
              </a:rPr>
              <a:t>. En los siguientes numerales se presenta el resumen por año, tipo de inversión, categoría de activos, nivel de tensión, etc.</a:t>
            </a:r>
            <a:endParaRPr lang="es-CO" sz="18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0C17EF45-1F16-4315-A279-AD73E564C060}"/>
              </a:ext>
            </a:extLst>
          </p:cNvPr>
          <p:cNvSpPr txBox="1"/>
          <p:nvPr/>
        </p:nvSpPr>
        <p:spPr>
          <a:xfrm>
            <a:off x="-312712" y="2060848"/>
            <a:ext cx="6172200"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4.1 Inversiones planeadas para cada año</a:t>
            </a:r>
            <a:endParaRPr lang="es-CO" sz="2000" b="1" dirty="0">
              <a:effectLst/>
              <a:latin typeface="Arial" panose="020B060402020202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076C58A-5C17-4614-9561-89AD7D0C07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17" y="2621490"/>
            <a:ext cx="6351905" cy="327660"/>
          </a:xfrm>
          <a:prstGeom prst="rect">
            <a:avLst/>
          </a:prstGeom>
          <a:noFill/>
          <a:ln>
            <a:noFill/>
          </a:ln>
        </p:spPr>
      </p:pic>
      <p:sp>
        <p:nvSpPr>
          <p:cNvPr id="15" name="CuadroTexto 14">
            <a:extLst>
              <a:ext uri="{FF2B5EF4-FFF2-40B4-BE49-F238E27FC236}">
                <a16:creationId xmlns:a16="http://schemas.microsoft.com/office/drawing/2014/main" id="{0B5D0E26-87DD-4EAB-BB49-80757521E701}"/>
              </a:ext>
            </a:extLst>
          </p:cNvPr>
          <p:cNvSpPr txBox="1"/>
          <p:nvPr/>
        </p:nvSpPr>
        <p:spPr>
          <a:xfrm>
            <a:off x="-360040" y="3356992"/>
            <a:ext cx="3359696"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4.2 Inversiones por tipo</a:t>
            </a:r>
            <a:endParaRPr lang="es-CO" sz="2000" b="1" dirty="0">
              <a:effectLst/>
              <a:latin typeface="Arial" panose="020B06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12583D76-FD66-438F-B387-FC8D22C94D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17" y="3856172"/>
            <a:ext cx="2609850" cy="953770"/>
          </a:xfrm>
          <a:prstGeom prst="rect">
            <a:avLst/>
          </a:prstGeom>
          <a:noFill/>
          <a:ln>
            <a:noFill/>
          </a:ln>
        </p:spPr>
      </p:pic>
      <p:sp>
        <p:nvSpPr>
          <p:cNvPr id="17" name="CuadroTexto 16">
            <a:extLst>
              <a:ext uri="{FF2B5EF4-FFF2-40B4-BE49-F238E27FC236}">
                <a16:creationId xmlns:a16="http://schemas.microsoft.com/office/drawing/2014/main" id="{F295E10C-3C89-4B22-B9F1-8019C4747E18}"/>
              </a:ext>
            </a:extLst>
          </p:cNvPr>
          <p:cNvSpPr txBox="1"/>
          <p:nvPr/>
        </p:nvSpPr>
        <p:spPr>
          <a:xfrm>
            <a:off x="6888088" y="2103984"/>
            <a:ext cx="4896544"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4.3 Inversiones por nivel de tensión</a:t>
            </a:r>
            <a:endParaRPr lang="es-CO" sz="2000" b="1" dirty="0">
              <a:effectLst/>
              <a:latin typeface="Arial" panose="020B060402020202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11C061FA-65F1-4534-A07E-9104F498FCC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144" y="2621490"/>
            <a:ext cx="2571750" cy="996315"/>
          </a:xfrm>
          <a:prstGeom prst="rect">
            <a:avLst/>
          </a:prstGeom>
          <a:noFill/>
          <a:ln>
            <a:noFill/>
          </a:ln>
        </p:spPr>
      </p:pic>
      <p:sp>
        <p:nvSpPr>
          <p:cNvPr id="20" name="CuadroTexto 19">
            <a:extLst>
              <a:ext uri="{FF2B5EF4-FFF2-40B4-BE49-F238E27FC236}">
                <a16:creationId xmlns:a16="http://schemas.microsoft.com/office/drawing/2014/main" id="{A112B698-A217-4B3F-8F33-25987C0C6AFB}"/>
              </a:ext>
            </a:extLst>
          </p:cNvPr>
          <p:cNvSpPr txBox="1"/>
          <p:nvPr/>
        </p:nvSpPr>
        <p:spPr>
          <a:xfrm>
            <a:off x="6888088" y="4009891"/>
            <a:ext cx="4896544" cy="646331"/>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4.4 Inversiones para reposición, calidad del servicio y expansión</a:t>
            </a:r>
            <a:endParaRPr lang="es-CO" sz="2000" b="1" dirty="0">
              <a:effectLst/>
              <a:latin typeface="Arial" panose="020B060402020202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4D43EE37-A228-4930-8AB7-216F256EF2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144" y="4871676"/>
            <a:ext cx="2942590" cy="744220"/>
          </a:xfrm>
          <a:prstGeom prst="rect">
            <a:avLst/>
          </a:prstGeom>
          <a:noFill/>
          <a:ln>
            <a:noFill/>
          </a:ln>
        </p:spPr>
      </p:pic>
    </p:spTree>
    <p:extLst>
      <p:ext uri="{BB962C8B-B14F-4D97-AF65-F5344CB8AC3E}">
        <p14:creationId xmlns:p14="http://schemas.microsoft.com/office/powerpoint/2010/main" val="335770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7" y="-4462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CuadroTexto 18">
            <a:extLst>
              <a:ext uri="{FF2B5EF4-FFF2-40B4-BE49-F238E27FC236}">
                <a16:creationId xmlns:a16="http://schemas.microsoft.com/office/drawing/2014/main" id="{8907F58E-3AF7-489B-8D88-05D74EA563BE}"/>
              </a:ext>
            </a:extLst>
          </p:cNvPr>
          <p:cNvSpPr txBox="1"/>
          <p:nvPr/>
        </p:nvSpPr>
        <p:spPr>
          <a:xfrm>
            <a:off x="18330" y="1067981"/>
            <a:ext cx="6108852"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4.5 Inversiones por categoría de activos</a:t>
            </a:r>
            <a:endParaRPr lang="es-CO" sz="2000" b="1" dirty="0">
              <a:effectLst/>
              <a:latin typeface="Arial" panose="020B060402020202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F3C6EFD2-540A-4019-9534-7C2E9D2B75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628800"/>
            <a:ext cx="5256584" cy="2539867"/>
          </a:xfrm>
          <a:prstGeom prst="rect">
            <a:avLst/>
          </a:prstGeom>
          <a:noFill/>
          <a:ln>
            <a:noFill/>
          </a:ln>
        </p:spPr>
      </p:pic>
      <p:sp>
        <p:nvSpPr>
          <p:cNvPr id="23" name="CuadroTexto 22">
            <a:extLst>
              <a:ext uri="{FF2B5EF4-FFF2-40B4-BE49-F238E27FC236}">
                <a16:creationId xmlns:a16="http://schemas.microsoft.com/office/drawing/2014/main" id="{6B25FA78-B866-4308-8561-EEE3EDB3AF4E}"/>
              </a:ext>
            </a:extLst>
          </p:cNvPr>
          <p:cNvSpPr txBox="1"/>
          <p:nvPr/>
        </p:nvSpPr>
        <p:spPr>
          <a:xfrm>
            <a:off x="6136859" y="1067981"/>
            <a:ext cx="6174954" cy="369332"/>
          </a:xfrm>
          <a:prstGeom prst="rect">
            <a:avLst/>
          </a:prstGeom>
          <a:noFill/>
        </p:spPr>
        <p:txBody>
          <a:bodyPr wrap="square">
            <a:spAutoFit/>
          </a:bodyPr>
          <a:lstStyle/>
          <a:p>
            <a:pPr lvl="1" algn="just">
              <a:spcBef>
                <a:spcPts val="1200"/>
              </a:spcBef>
              <a:spcAft>
                <a:spcPts val="300"/>
              </a:spcAft>
            </a:pPr>
            <a:r>
              <a:rPr lang="es-CO" sz="1800" b="1" dirty="0">
                <a:effectLst/>
                <a:latin typeface="Arial" panose="020B0604020202020204" pitchFamily="34" charset="0"/>
                <a:cs typeface="Arial" panose="020B0604020202020204" pitchFamily="34" charset="0"/>
              </a:rPr>
              <a:t>4.6 Inversiones por municipio</a:t>
            </a:r>
            <a:endParaRPr lang="es-CO" sz="2000" b="1" dirty="0">
              <a:effectLst/>
              <a:latin typeface="Arial" panose="020B060402020202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22077806-358F-47A3-8612-FD3C4F1A41C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4012" y="1628800"/>
            <a:ext cx="2878372" cy="1872208"/>
          </a:xfrm>
          <a:prstGeom prst="rect">
            <a:avLst/>
          </a:prstGeom>
          <a:noFill/>
          <a:ln>
            <a:noFill/>
          </a:ln>
        </p:spPr>
      </p:pic>
    </p:spTree>
    <p:extLst>
      <p:ext uri="{BB962C8B-B14F-4D97-AF65-F5344CB8AC3E}">
        <p14:creationId xmlns:p14="http://schemas.microsoft.com/office/powerpoint/2010/main" val="383505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0CF1B635-131D-4DDE-8A49-A9BBB3AF8C56}"/>
              </a:ext>
            </a:extLst>
          </p:cNvPr>
          <p:cNvSpPr txBox="1"/>
          <p:nvPr/>
        </p:nvSpPr>
        <p:spPr>
          <a:xfrm>
            <a:off x="-528736" y="1052736"/>
            <a:ext cx="6172200" cy="369332"/>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4.7 Proyectos expansión del STR</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372F5077-123C-4046-B6F6-F9A985A8B1E1}"/>
              </a:ext>
            </a:extLst>
          </p:cNvPr>
          <p:cNvSpPr txBox="1"/>
          <p:nvPr/>
        </p:nvSpPr>
        <p:spPr>
          <a:xfrm>
            <a:off x="407368" y="1558533"/>
            <a:ext cx="11168119" cy="646331"/>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rPr>
              <a:t>Dentro de los proyectos relevantes para Enelar ESP, se destacan los proyectos definidos para la expansión del STR. </a:t>
            </a:r>
            <a:endParaRPr lang="es-CO" dirty="0"/>
          </a:p>
        </p:txBody>
      </p:sp>
      <p:pic>
        <p:nvPicPr>
          <p:cNvPr id="12" name="Imagen 11">
            <a:extLst>
              <a:ext uri="{FF2B5EF4-FFF2-40B4-BE49-F238E27FC236}">
                <a16:creationId xmlns:a16="http://schemas.microsoft.com/office/drawing/2014/main" id="{7999870D-26C7-4EE0-ACF7-8395E0F78D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2179661"/>
            <a:ext cx="6408712" cy="3121547"/>
          </a:xfrm>
          <a:prstGeom prst="rect">
            <a:avLst/>
          </a:prstGeom>
          <a:noFill/>
          <a:ln>
            <a:noFill/>
          </a:ln>
        </p:spPr>
      </p:pic>
    </p:spTree>
    <p:extLst>
      <p:ext uri="{BB962C8B-B14F-4D97-AF65-F5344CB8AC3E}">
        <p14:creationId xmlns:p14="http://schemas.microsoft.com/office/powerpoint/2010/main" val="263892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9066CC6D-0A71-46A5-923B-4FA590C4174A}"/>
              </a:ext>
            </a:extLst>
          </p:cNvPr>
          <p:cNvSpPr txBox="1"/>
          <p:nvPr/>
        </p:nvSpPr>
        <p:spPr>
          <a:xfrm>
            <a:off x="-600744" y="1124744"/>
            <a:ext cx="7416824" cy="646331"/>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4.8 Proyectos de nuevas subestaciones y líneas de subtransmisión.</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FA66776-3B4E-4B8C-A9FF-495619CBDAD0}"/>
              </a:ext>
            </a:extLst>
          </p:cNvPr>
          <p:cNvSpPr txBox="1"/>
          <p:nvPr/>
        </p:nvSpPr>
        <p:spPr>
          <a:xfrm>
            <a:off x="191344" y="1929606"/>
            <a:ext cx="11809312" cy="923330"/>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Enelar proyectó la ejecución de nuevos proyectos de subestaciones y líneas de subtransmisión con el objetivo de ampliar la oferta, calidad y confiabilidad del servicio de energía eléctrica en el área rural de los municipios de Arauquita, Fortul y Saravena. </a:t>
            </a:r>
            <a:endParaRPr lang="es-CO" dirty="0"/>
          </a:p>
        </p:txBody>
      </p:sp>
      <p:pic>
        <p:nvPicPr>
          <p:cNvPr id="13" name="Imagen 12">
            <a:extLst>
              <a:ext uri="{FF2B5EF4-FFF2-40B4-BE49-F238E27FC236}">
                <a16:creationId xmlns:a16="http://schemas.microsoft.com/office/drawing/2014/main" id="{0FC7C168-3A82-4C45-8947-F8735ED0BC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3028854"/>
            <a:ext cx="6624736" cy="2776410"/>
          </a:xfrm>
          <a:prstGeom prst="rect">
            <a:avLst/>
          </a:prstGeom>
          <a:noFill/>
          <a:ln>
            <a:noFill/>
          </a:ln>
        </p:spPr>
      </p:pic>
    </p:spTree>
    <p:extLst>
      <p:ext uri="{BB962C8B-B14F-4D97-AF65-F5344CB8AC3E}">
        <p14:creationId xmlns:p14="http://schemas.microsoft.com/office/powerpoint/2010/main" val="243075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7140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796C185A-346F-4F31-9433-34C35CBC1630}"/>
              </a:ext>
            </a:extLst>
          </p:cNvPr>
          <p:cNvSpPr txBox="1"/>
          <p:nvPr/>
        </p:nvSpPr>
        <p:spPr>
          <a:xfrm>
            <a:off x="-600744" y="1124744"/>
            <a:ext cx="7128792" cy="369332"/>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4.9 Proyectos para mejora de calidad del servicio</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63691405-A1D7-491D-8159-E96FF808C562}"/>
              </a:ext>
            </a:extLst>
          </p:cNvPr>
          <p:cNvSpPr txBox="1"/>
          <p:nvPr/>
        </p:nvSpPr>
        <p:spPr>
          <a:xfrm>
            <a:off x="191344" y="1663126"/>
            <a:ext cx="11737304" cy="923330"/>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Los proyectos de calidad del servicio son de gran relevancia porque permiten mejorar considerablemente la continuidad del servicio de los usuarios de Enelar ESP en todo el departamento de Arauca. Las inversiones están proyectadas principalmente en suministro en instalación de </a:t>
            </a:r>
            <a:r>
              <a:rPr lang="es-CO" sz="1800" dirty="0" err="1">
                <a:effectLst/>
                <a:latin typeface="Arial" panose="020B0604020202020204" pitchFamily="34" charset="0"/>
                <a:ea typeface="Times New Roman" panose="02020603050405020304" pitchFamily="18" charset="0"/>
              </a:rPr>
              <a:t>reconectadores</a:t>
            </a:r>
            <a:r>
              <a:rPr lang="es-CO" sz="1800" dirty="0">
                <a:effectLst/>
                <a:latin typeface="Arial" panose="020B0604020202020204" pitchFamily="34" charset="0"/>
                <a:ea typeface="Times New Roman" panose="02020603050405020304" pitchFamily="18" charset="0"/>
              </a:rPr>
              <a:t>. </a:t>
            </a:r>
            <a:endParaRPr lang="es-CO" dirty="0"/>
          </a:p>
        </p:txBody>
      </p:sp>
      <p:pic>
        <p:nvPicPr>
          <p:cNvPr id="12" name="Imagen 11">
            <a:extLst>
              <a:ext uri="{FF2B5EF4-FFF2-40B4-BE49-F238E27FC236}">
                <a16:creationId xmlns:a16="http://schemas.microsoft.com/office/drawing/2014/main" id="{A2B05CCA-A95D-4F79-8827-4A6CF83357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656" y="2860242"/>
            <a:ext cx="6912768" cy="2728998"/>
          </a:xfrm>
          <a:prstGeom prst="rect">
            <a:avLst/>
          </a:prstGeom>
          <a:noFill/>
          <a:ln>
            <a:noFill/>
          </a:ln>
        </p:spPr>
      </p:pic>
    </p:spTree>
    <p:extLst>
      <p:ext uri="{BB962C8B-B14F-4D97-AF65-F5344CB8AC3E}">
        <p14:creationId xmlns:p14="http://schemas.microsoft.com/office/powerpoint/2010/main" val="385276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21480AD0-575B-485A-B61E-86EEF5E1990D}"/>
              </a:ext>
            </a:extLst>
          </p:cNvPr>
          <p:cNvSpPr txBox="1"/>
          <p:nvPr/>
        </p:nvSpPr>
        <p:spPr>
          <a:xfrm>
            <a:off x="-528736" y="942692"/>
            <a:ext cx="7776864" cy="369332"/>
          </a:xfrm>
          <a:prstGeom prst="rect">
            <a:avLst/>
          </a:prstGeom>
          <a:noFill/>
        </p:spPr>
        <p:txBody>
          <a:bodyPr wrap="square">
            <a:spAutoFit/>
          </a:bodyPr>
          <a:lstStyle/>
          <a:p>
            <a:pPr lvl="2" algn="just">
              <a:spcBef>
                <a:spcPts val="1200"/>
              </a:spcBef>
              <a:spcAft>
                <a:spcPts val="300"/>
              </a:spcAft>
            </a:pPr>
            <a:r>
              <a:rPr lang="es-CO" sz="1800" b="1" dirty="0">
                <a:effectLst/>
                <a:latin typeface="Arial" panose="020B0604020202020204" pitchFamily="34" charset="0"/>
                <a:cs typeface="Arial" panose="020B0604020202020204" pitchFamily="34" charset="0"/>
              </a:rPr>
              <a:t>4.10 Proyectos para soportes de contingencias N-1 en el SDL</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E3ACAD8-3264-4C0B-BE17-A760F65AE60A}"/>
              </a:ext>
            </a:extLst>
          </p:cNvPr>
          <p:cNvSpPr txBox="1"/>
          <p:nvPr/>
        </p:nvSpPr>
        <p:spPr>
          <a:xfrm>
            <a:off x="407368" y="1484784"/>
            <a:ext cx="11449272" cy="1200329"/>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Enelar ESP proyectó la ejecución de obras que permitan impactar en la continuidad y confiabilidad del servicio en el municipio de Arauca. Dentro de esas obras se destacan, la instalación de un nuevo transformador de potencia en la subestación Playitas y la adecuación y reconfiguración de sus alimentadores con el objetivo de ofrecer suplencia total ante una falla o mantenimiento de la subestación Arauca. </a:t>
            </a:r>
            <a:endParaRPr lang="es-CO" dirty="0"/>
          </a:p>
        </p:txBody>
      </p:sp>
      <p:pic>
        <p:nvPicPr>
          <p:cNvPr id="13" name="Imagen 12">
            <a:extLst>
              <a:ext uri="{FF2B5EF4-FFF2-40B4-BE49-F238E27FC236}">
                <a16:creationId xmlns:a16="http://schemas.microsoft.com/office/drawing/2014/main" id="{8789FC22-B5F1-4A6D-8ABD-4465B2A00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2859362"/>
            <a:ext cx="6122243" cy="2513854"/>
          </a:xfrm>
          <a:prstGeom prst="rect">
            <a:avLst/>
          </a:prstGeom>
          <a:noFill/>
          <a:ln>
            <a:noFill/>
          </a:ln>
        </p:spPr>
      </p:pic>
      <p:sp>
        <p:nvSpPr>
          <p:cNvPr id="14" name="CuadroTexto 13">
            <a:extLst>
              <a:ext uri="{FF2B5EF4-FFF2-40B4-BE49-F238E27FC236}">
                <a16:creationId xmlns:a16="http://schemas.microsoft.com/office/drawing/2014/main" id="{01FC4B02-4A9F-48A9-B254-56C6B11BCFCD}"/>
              </a:ext>
            </a:extLst>
          </p:cNvPr>
          <p:cNvSpPr txBox="1"/>
          <p:nvPr/>
        </p:nvSpPr>
        <p:spPr>
          <a:xfrm>
            <a:off x="7102744" y="3966050"/>
            <a:ext cx="4660138" cy="1400383"/>
          </a:xfrm>
          <a:prstGeom prst="rect">
            <a:avLst/>
          </a:prstGeom>
          <a:noFill/>
        </p:spPr>
        <p:txBody>
          <a:bodyPr wrap="square" rtlCol="0">
            <a:spAutoFit/>
          </a:bodyPr>
          <a:lstStyle/>
          <a:p>
            <a:pPr lvl="1" algn="just">
              <a:spcBef>
                <a:spcPts val="1200"/>
              </a:spcBef>
              <a:spcAft>
                <a:spcPts val="300"/>
              </a:spcAft>
            </a:pPr>
            <a:r>
              <a:rPr lang="es-CO" b="1" dirty="0">
                <a:latin typeface="Arial" panose="020B0604020202020204" pitchFamily="34" charset="0"/>
                <a:cs typeface="Arial" panose="020B0604020202020204" pitchFamily="34" charset="0"/>
              </a:rPr>
              <a:t>4.11 M</a:t>
            </a:r>
            <a:r>
              <a:rPr lang="es-CO" sz="1800" b="1" dirty="0">
                <a:effectLst/>
                <a:latin typeface="Arial" panose="020B0604020202020204" pitchFamily="34" charset="0"/>
                <a:cs typeface="Arial" panose="020B0604020202020204" pitchFamily="34" charset="0"/>
              </a:rPr>
              <a:t>etas calidad del servicio</a:t>
            </a:r>
            <a:endParaRPr lang="es-CO" sz="1800" b="1" dirty="0">
              <a:effectLst/>
              <a:latin typeface="Arial" panose="020B0604020202020204" pitchFamily="34" charset="0"/>
              <a:cs typeface="Times New Roman" panose="02020603050405020304" pitchFamily="18" charset="0"/>
            </a:endParaRPr>
          </a:p>
          <a:p>
            <a:pPr algn="just">
              <a:spcBef>
                <a:spcPts val="1200"/>
              </a:spcBef>
              <a:spcAft>
                <a:spcPts val="300"/>
              </a:spcAft>
            </a:pPr>
            <a:endParaRPr lang="es-CO" sz="2000" b="1" kern="1600" dirty="0">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5" name="Imagen 14">
            <a:extLst>
              <a:ext uri="{FF2B5EF4-FFF2-40B4-BE49-F238E27FC236}">
                <a16:creationId xmlns:a16="http://schemas.microsoft.com/office/drawing/2014/main" id="{164E863C-5FF8-4684-BEB7-0497BB5782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5084" y="4437112"/>
            <a:ext cx="2659388" cy="1400383"/>
          </a:xfrm>
          <a:prstGeom prst="rect">
            <a:avLst/>
          </a:prstGeom>
          <a:noFill/>
          <a:ln>
            <a:noFill/>
          </a:ln>
        </p:spPr>
      </p:pic>
    </p:spTree>
    <p:extLst>
      <p:ext uri="{BB962C8B-B14F-4D97-AF65-F5344CB8AC3E}">
        <p14:creationId xmlns:p14="http://schemas.microsoft.com/office/powerpoint/2010/main" val="32929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5.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430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35672"/>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135311" y="2736502"/>
            <a:ext cx="6167438" cy="1384995"/>
          </a:xfrm>
          <a:prstGeom prst="rect">
            <a:avLst/>
          </a:prstGeom>
          <a:noFill/>
        </p:spPr>
        <p:txBody>
          <a:bodyPr wrap="square" rtlCol="0">
            <a:spAutoFit/>
          </a:bodyPr>
          <a:lstStyle/>
          <a:p>
            <a:pPr marL="742950" indent="-742950" algn="ctr">
              <a:buAutoNum type="arabicPeriod"/>
            </a:pPr>
            <a:r>
              <a:rPr lang="es-MX" sz="3600" b="1" dirty="0">
                <a:solidFill>
                  <a:srgbClr val="0070C0"/>
                </a:solidFill>
                <a:latin typeface="Tahoma" panose="020B0604030504040204" pitchFamily="34" charset="0"/>
                <a:ea typeface="Tahoma" panose="020B0604030504040204" pitchFamily="34" charset="0"/>
                <a:cs typeface="Tahoma" panose="020B0604030504040204" pitchFamily="34" charset="0"/>
              </a:rPr>
              <a:t>RESUMEN EJECUTIVO </a:t>
            </a: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A41E3CC4-E928-4A09-8047-9F0446181D20}"/>
              </a:ext>
            </a:extLst>
          </p:cNvPr>
          <p:cNvSpPr txBox="1"/>
          <p:nvPr/>
        </p:nvSpPr>
        <p:spPr>
          <a:xfrm>
            <a:off x="479376" y="1124744"/>
            <a:ext cx="10225136" cy="646331"/>
          </a:xfrm>
          <a:prstGeom prst="rect">
            <a:avLst/>
          </a:prstGeom>
          <a:noFill/>
        </p:spPr>
        <p:txBody>
          <a:bodyPr wrap="square">
            <a:spAutoFit/>
          </a:bodyPr>
          <a:lstStyle/>
          <a:p>
            <a:r>
              <a:rPr lang="es-ES" sz="1800" dirty="0">
                <a:effectLst/>
                <a:latin typeface="Arial" panose="020B0604020202020204" pitchFamily="34" charset="0"/>
                <a:ea typeface="Times New Roman" panose="02020603050405020304" pitchFamily="18" charset="0"/>
              </a:rPr>
              <a:t>Las metas de expansión de líneas, capacidad de transformación y usuarios urbanos propuestas por Enelar ESP</a:t>
            </a:r>
            <a:r>
              <a:rPr lang="es-ES" dirty="0">
                <a:latin typeface="Arial" panose="020B0604020202020204" pitchFamily="34" charset="0"/>
                <a:ea typeface="Times New Roman" panose="02020603050405020304" pitchFamily="18" charset="0"/>
              </a:rPr>
              <a:t>.</a:t>
            </a:r>
            <a:endParaRPr lang="es-CO" dirty="0"/>
          </a:p>
        </p:txBody>
      </p:sp>
      <p:sp>
        <p:nvSpPr>
          <p:cNvPr id="12" name="CuadroTexto 11">
            <a:extLst>
              <a:ext uri="{FF2B5EF4-FFF2-40B4-BE49-F238E27FC236}">
                <a16:creationId xmlns:a16="http://schemas.microsoft.com/office/drawing/2014/main" id="{8195C6AA-C516-42E9-B76B-EA2223E7544D}"/>
              </a:ext>
            </a:extLst>
          </p:cNvPr>
          <p:cNvSpPr txBox="1"/>
          <p:nvPr/>
        </p:nvSpPr>
        <p:spPr>
          <a:xfrm>
            <a:off x="479376" y="1928078"/>
            <a:ext cx="6177516"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Metas de expansión del sistema</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pic>
        <p:nvPicPr>
          <p:cNvPr id="14" name="Imagen 13">
            <a:extLst>
              <a:ext uri="{FF2B5EF4-FFF2-40B4-BE49-F238E27FC236}">
                <a16:creationId xmlns:a16="http://schemas.microsoft.com/office/drawing/2014/main" id="{A22FAC95-0202-4893-BE67-5415CC073D4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9376" y="3933056"/>
            <a:ext cx="5613400" cy="664210"/>
          </a:xfrm>
          <a:prstGeom prst="rect">
            <a:avLst/>
          </a:prstGeom>
          <a:noFill/>
          <a:ln>
            <a:noFill/>
          </a:ln>
        </p:spPr>
      </p:pic>
      <p:sp>
        <p:nvSpPr>
          <p:cNvPr id="16" name="CuadroTexto 15">
            <a:extLst>
              <a:ext uri="{FF2B5EF4-FFF2-40B4-BE49-F238E27FC236}">
                <a16:creationId xmlns:a16="http://schemas.microsoft.com/office/drawing/2014/main" id="{949E3664-47F5-47FE-ADA4-CA927AE4D8E3}"/>
              </a:ext>
            </a:extLst>
          </p:cNvPr>
          <p:cNvSpPr txBox="1"/>
          <p:nvPr/>
        </p:nvSpPr>
        <p:spPr>
          <a:xfrm>
            <a:off x="422540" y="3543262"/>
            <a:ext cx="6177516"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Avance de cumplimiento de metas de expansión</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pic>
        <p:nvPicPr>
          <p:cNvPr id="17" name="Imagen 16">
            <a:extLst>
              <a:ext uri="{FF2B5EF4-FFF2-40B4-BE49-F238E27FC236}">
                <a16:creationId xmlns:a16="http://schemas.microsoft.com/office/drawing/2014/main" id="{B991254F-E947-4341-8887-D46140F357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16080" y="2175520"/>
            <a:ext cx="3816424" cy="533400"/>
          </a:xfrm>
          <a:prstGeom prst="rect">
            <a:avLst/>
          </a:prstGeom>
          <a:noFill/>
          <a:ln>
            <a:noFill/>
          </a:ln>
        </p:spPr>
      </p:pic>
      <p:sp>
        <p:nvSpPr>
          <p:cNvPr id="19" name="CuadroTexto 18">
            <a:extLst>
              <a:ext uri="{FF2B5EF4-FFF2-40B4-BE49-F238E27FC236}">
                <a16:creationId xmlns:a16="http://schemas.microsoft.com/office/drawing/2014/main" id="{A128FAF7-3DC8-4119-958A-EAA33EAE437B}"/>
              </a:ext>
            </a:extLst>
          </p:cNvPr>
          <p:cNvSpPr txBox="1"/>
          <p:nvPr/>
        </p:nvSpPr>
        <p:spPr>
          <a:xfrm>
            <a:off x="6744072" y="1784223"/>
            <a:ext cx="6103088" cy="307777"/>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Comparación valor meta-real calidad del servicio:</a:t>
            </a:r>
            <a:endParaRPr lang="es-CO" sz="14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a16="http://schemas.microsoft.com/office/drawing/2014/main" id="{0F94C8F2-C2CB-46CD-AA8F-33C41408435E}"/>
              </a:ext>
            </a:extLst>
          </p:cNvPr>
          <p:cNvPicPr>
            <a:picLocks noChangeAspect="1"/>
          </p:cNvPicPr>
          <p:nvPr/>
        </p:nvPicPr>
        <p:blipFill>
          <a:blip r:embed="rId5"/>
          <a:stretch>
            <a:fillRect/>
          </a:stretch>
        </p:blipFill>
        <p:spPr>
          <a:xfrm>
            <a:off x="461596" y="2364122"/>
            <a:ext cx="5631180" cy="1057656"/>
          </a:xfrm>
          <a:prstGeom prst="rect">
            <a:avLst/>
          </a:prstGeom>
        </p:spPr>
      </p:pic>
      <p:sp>
        <p:nvSpPr>
          <p:cNvPr id="13" name="CuadroTexto 12">
            <a:extLst>
              <a:ext uri="{FF2B5EF4-FFF2-40B4-BE49-F238E27FC236}">
                <a16:creationId xmlns:a16="http://schemas.microsoft.com/office/drawing/2014/main" id="{AB9851A2-87E2-4E4C-A3BB-ACE7902DDC9C}"/>
              </a:ext>
            </a:extLst>
          </p:cNvPr>
          <p:cNvSpPr txBox="1"/>
          <p:nvPr/>
        </p:nvSpPr>
        <p:spPr>
          <a:xfrm>
            <a:off x="6558436" y="219223"/>
            <a:ext cx="646991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718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6.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011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1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412526" y="220578"/>
            <a:ext cx="4804154" cy="400110"/>
          </a:xfrm>
          <a:prstGeom prst="rect">
            <a:avLst/>
          </a:prstGeom>
          <a:noFill/>
        </p:spPr>
        <p:txBody>
          <a:bodyPr wrap="square" rtlCol="0">
            <a:spAutoFit/>
          </a:bodyPr>
          <a:lstStyle/>
          <a:p>
            <a:pPr algn="ctr"/>
            <a:r>
              <a:rPr lang="es-ES" sz="2000" b="1" dirty="0">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8" name="Imagen 17">
            <a:extLst>
              <a:ext uri="{FF2B5EF4-FFF2-40B4-BE49-F238E27FC236}">
                <a16:creationId xmlns:a16="http://schemas.microsoft.com/office/drawing/2014/main" id="{E5EFE15D-8132-4EAF-8F03-664CAF6647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2" y="220578"/>
            <a:ext cx="5832648" cy="2128302"/>
          </a:xfrm>
          <a:prstGeom prst="rect">
            <a:avLst/>
          </a:prstGeom>
          <a:noFill/>
          <a:ln>
            <a:noFill/>
          </a:ln>
        </p:spPr>
      </p:pic>
      <p:sp>
        <p:nvSpPr>
          <p:cNvPr id="20" name="CuadroTexto 19">
            <a:extLst>
              <a:ext uri="{FF2B5EF4-FFF2-40B4-BE49-F238E27FC236}">
                <a16:creationId xmlns:a16="http://schemas.microsoft.com/office/drawing/2014/main" id="{2DB7737B-C1B1-4085-8369-2B2C4CB5FD55}"/>
              </a:ext>
            </a:extLst>
          </p:cNvPr>
          <p:cNvSpPr txBox="1"/>
          <p:nvPr/>
        </p:nvSpPr>
        <p:spPr>
          <a:xfrm>
            <a:off x="479376" y="2569571"/>
            <a:ext cx="11521280" cy="2662267"/>
          </a:xfrm>
          <a:prstGeom prst="rect">
            <a:avLst/>
          </a:prstGeom>
          <a:noFill/>
        </p:spPr>
        <p:txBody>
          <a:bodyPr wrap="square">
            <a:spAutoFit/>
          </a:bodyPr>
          <a:lstStyle/>
          <a:p>
            <a:pPr marL="457200" indent="-228600">
              <a:spcBef>
                <a:spcPts val="600"/>
              </a:spcBef>
            </a:pP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La desviación de la inversión en el nivel de tensión 4 se debe a que Enelar ESP decidió no ejecutar los proyectos asociados a expansión del STR, teniendo en cuenta lo siguiente:</a:t>
            </a:r>
            <a:endParaRPr lang="es-CO" sz="18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285750" lvl="0" indent="-285750" algn="just">
              <a:spcBef>
                <a:spcPts val="600"/>
              </a:spcBef>
              <a:buFont typeface="Arial" panose="020B0604020202020204" pitchFamily="34" charset="0"/>
              <a:buChar char="•"/>
            </a:pP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En el </a:t>
            </a:r>
            <a:r>
              <a:rPr lang="es-ES" sz="1800" i="1" spc="20" dirty="0">
                <a:effectLst/>
                <a:latin typeface="Arial" panose="020B0604020202020204" pitchFamily="34" charset="0"/>
                <a:ea typeface="Times New Roman" panose="02020603050405020304" pitchFamily="18" charset="0"/>
                <a:cs typeface="Times New Roman" panose="02020603050405020304" pitchFamily="18" charset="0"/>
              </a:rPr>
              <a:t>Plan de expansión de referencia Generación – Transmisión 2016 – 2030</a:t>
            </a: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 UPME, se definieron obras de expansión del STN-STR en el área del departamento de Arauca, que debían entrar en operación en diciembre del año 2021.</a:t>
            </a:r>
            <a:endParaRPr lang="es-CO" sz="18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endParaRPr lang="es-CO"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s-CO" sz="1800" dirty="0">
                <a:effectLst/>
                <a:latin typeface="Arial" panose="020B0604020202020204" pitchFamily="34" charset="0"/>
                <a:ea typeface="Times New Roman" panose="02020603050405020304" pitchFamily="18" charset="0"/>
              </a:rPr>
              <a:t>En el caso de los proyectos del STR, mediante comunicado No. 20171520022021 del 13 de junio de 2017, la UPME emitió concepto aprobatorio para remunerar las obras que le correspondían a Enelar ESP.</a:t>
            </a:r>
            <a:endParaRPr lang="es-CO" dirty="0"/>
          </a:p>
        </p:txBody>
      </p:sp>
    </p:spTree>
    <p:extLst>
      <p:ext uri="{BB962C8B-B14F-4D97-AF65-F5344CB8AC3E}">
        <p14:creationId xmlns:p14="http://schemas.microsoft.com/office/powerpoint/2010/main" val="101776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17" name="CuadroTexto 16">
            <a:extLst>
              <a:ext uri="{FF2B5EF4-FFF2-40B4-BE49-F238E27FC236}">
                <a16:creationId xmlns:a16="http://schemas.microsoft.com/office/drawing/2014/main" id="{9AA14F5E-09A9-49CF-BFC7-32187A2FFBF3}"/>
              </a:ext>
            </a:extLst>
          </p:cNvPr>
          <p:cNvSpPr txBox="1"/>
          <p:nvPr/>
        </p:nvSpPr>
        <p:spPr>
          <a:xfrm>
            <a:off x="246728" y="908720"/>
            <a:ext cx="11698544" cy="4585871"/>
          </a:xfrm>
          <a:prstGeom prst="rect">
            <a:avLst/>
          </a:prstGeom>
          <a:noFill/>
        </p:spPr>
        <p:txBody>
          <a:bodyPr wrap="square">
            <a:spAutoFit/>
          </a:bodyPr>
          <a:lstStyle/>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Enelar mediante comunicación del día 14 de junio de 2017 manifestó interés en ejecutar las obras asociadas a las subestaciones Playitas 115 kV, Tame 115 kV y línea la Paz Playitas 115 kV. Así mismo se presentó el cronograma de ejecución de las obras, dando cumplimiento al artículo 4 de la resolución CREG 024 de 2013 y estipulando como fecha de entrada en operación de sus obras en diciembre de 2021.</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La puesta en servicio de las obras a ejecutar por Enelar ESP depende de por lo menos la construcción de algunos de los siguientes proyectos vía convocatoria de la UPME:</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457200" indent="-228600" algn="just">
              <a:spcBef>
                <a:spcPts val="600"/>
              </a:spcBef>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Subestación La Paz 220/115/34,5 kV</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indent="-228600" algn="just">
              <a:spcBef>
                <a:spcPts val="600"/>
              </a:spcBef>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Línea 115 kV Tame - Playitas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A la fecha ninguno de los proyectos ha iniciado su construcción y tampoco se tiene definido el inversionista que los va a ejecutar. Teniendo en cuenta lo anterior, Enelar ESP decide no ejecutar las obras previstas de expansión del STR con la proyección inicialmente planteada pues no se podría realizar la puesta en servicio de las mismas.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r>
              <a:rPr lang="es-ES" sz="1600" dirty="0">
                <a:effectLst/>
                <a:latin typeface="Arial" panose="020B0604020202020204" pitchFamily="34" charset="0"/>
                <a:ea typeface="Times New Roman" panose="02020603050405020304" pitchFamily="18" charset="0"/>
              </a:rPr>
              <a:t>La desviación de la inversión en los niveles de tensión 2 y 3 se debe a la ejecución de </a:t>
            </a:r>
            <a:r>
              <a:rPr lang="es-ES" sz="1600" dirty="0">
                <a:solidFill>
                  <a:srgbClr val="000000"/>
                </a:solidFill>
                <a:effectLst/>
                <a:latin typeface="Arial" panose="020B0604020202020204" pitchFamily="34" charset="0"/>
                <a:ea typeface="Times New Roman" panose="02020603050405020304" pitchFamily="18" charset="0"/>
              </a:rPr>
              <a:t>nuevos proyectos de reposición y expansión. </a:t>
            </a:r>
            <a:endParaRPr lang="es-CO" sz="1600" dirty="0"/>
          </a:p>
        </p:txBody>
      </p:sp>
      <p:sp>
        <p:nvSpPr>
          <p:cNvPr id="5" name="CuadroTexto 4">
            <a:extLst>
              <a:ext uri="{FF2B5EF4-FFF2-40B4-BE49-F238E27FC236}">
                <a16:creationId xmlns:a16="http://schemas.microsoft.com/office/drawing/2014/main" id="{B490B9DA-65D2-4535-9065-BDEDC6140419}"/>
              </a:ext>
            </a:extLst>
          </p:cNvPr>
          <p:cNvSpPr txBox="1"/>
          <p:nvPr/>
        </p:nvSpPr>
        <p:spPr>
          <a:xfrm>
            <a:off x="7412526" y="220578"/>
            <a:ext cx="4804154" cy="400110"/>
          </a:xfrm>
          <a:prstGeom prst="rect">
            <a:avLst/>
          </a:prstGeom>
          <a:noFill/>
        </p:spPr>
        <p:txBody>
          <a:bodyPr wrap="square" rtlCol="0">
            <a:spAutoFit/>
          </a:bodyPr>
          <a:lstStyle/>
          <a:p>
            <a:pPr algn="ctr"/>
            <a:r>
              <a:rPr lang="es-ES" sz="2000" b="1" dirty="0">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776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4524315"/>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7.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878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7" y="5847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pic>
        <p:nvPicPr>
          <p:cNvPr id="5" name="Imagen 4">
            <a:extLst>
              <a:ext uri="{FF2B5EF4-FFF2-40B4-BE49-F238E27FC236}">
                <a16:creationId xmlns:a16="http://schemas.microsoft.com/office/drawing/2014/main" id="{D512EB4E-25E7-43DB-B97D-81B9B1E29A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412776"/>
            <a:ext cx="7992888" cy="2880320"/>
          </a:xfrm>
          <a:prstGeom prst="rect">
            <a:avLst/>
          </a:prstGeom>
          <a:noFill/>
          <a:ln>
            <a:noFill/>
          </a:ln>
        </p:spPr>
      </p:pic>
      <p:sp>
        <p:nvSpPr>
          <p:cNvPr id="6" name="CuadroTexto 5">
            <a:extLst>
              <a:ext uri="{FF2B5EF4-FFF2-40B4-BE49-F238E27FC236}">
                <a16:creationId xmlns:a16="http://schemas.microsoft.com/office/drawing/2014/main" id="{0B0A542D-FEFB-4E56-8E94-09A6F60FD38F}"/>
              </a:ext>
            </a:extLst>
          </p:cNvPr>
          <p:cNvSpPr txBox="1"/>
          <p:nvPr/>
        </p:nvSpPr>
        <p:spPr>
          <a:xfrm>
            <a:off x="7320136" y="190381"/>
            <a:ext cx="5053320" cy="646331"/>
          </a:xfrm>
          <a:prstGeom prst="rect">
            <a:avLst/>
          </a:prstGeom>
          <a:noFill/>
        </p:spPr>
        <p:txBody>
          <a:bodyPr wrap="square">
            <a:spAutoFit/>
          </a:bodyPr>
          <a:lstStyle/>
          <a:p>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73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8.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GESTIÓN DE ACTIVOS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03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6" name="CuadroTexto 5">
            <a:extLst>
              <a:ext uri="{FF2B5EF4-FFF2-40B4-BE49-F238E27FC236}">
                <a16:creationId xmlns:a16="http://schemas.microsoft.com/office/drawing/2014/main" id="{3AA697BD-E015-456E-904E-169C88C56776}"/>
              </a:ext>
            </a:extLst>
          </p:cNvPr>
          <p:cNvSpPr txBox="1"/>
          <p:nvPr/>
        </p:nvSpPr>
        <p:spPr>
          <a:xfrm>
            <a:off x="263352" y="980728"/>
            <a:ext cx="11665296" cy="1477328"/>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De acuerdo con la resolución CREG 015 de 2018 y considerando que el primer año del plan de inversiones para ENELAR E.S.P es el 2019, se implementó un diagnóstico del sistema de gestión de activos bajo el modelo de la norma ISO 55001 usando la metodología de comparación de la práctica de la organización con el modelo SAM del Instituto de Gestión de Activos, IAM (</a:t>
            </a:r>
            <a:r>
              <a:rPr lang="es-CO" sz="1800" dirty="0" err="1">
                <a:effectLst/>
                <a:latin typeface="Arial" panose="020B0604020202020204" pitchFamily="34" charset="0"/>
                <a:ea typeface="Times New Roman" panose="02020603050405020304" pitchFamily="18" charset="0"/>
              </a:rPr>
              <a:t>Institute</a:t>
            </a:r>
            <a:r>
              <a:rPr lang="es-CO" sz="1800" dirty="0">
                <a:effectLst/>
                <a:latin typeface="Arial" panose="020B0604020202020204" pitchFamily="34" charset="0"/>
                <a:ea typeface="Times New Roman" panose="02020603050405020304" pitchFamily="18" charset="0"/>
              </a:rPr>
              <a:t> </a:t>
            </a:r>
            <a:r>
              <a:rPr lang="es-CO" sz="1800" dirty="0" err="1">
                <a:effectLst/>
                <a:latin typeface="Arial" panose="020B0604020202020204" pitchFamily="34" charset="0"/>
                <a:ea typeface="Times New Roman" panose="02020603050405020304" pitchFamily="18" charset="0"/>
              </a:rPr>
              <a:t>of</a:t>
            </a:r>
            <a:r>
              <a:rPr lang="es-CO" sz="1800" dirty="0">
                <a:effectLst/>
                <a:latin typeface="Arial" panose="020B0604020202020204" pitchFamily="34" charset="0"/>
                <a:ea typeface="Times New Roman" panose="02020603050405020304" pitchFamily="18" charset="0"/>
              </a:rPr>
              <a:t> </a:t>
            </a:r>
            <a:r>
              <a:rPr lang="es-CO" sz="1800" dirty="0" err="1">
                <a:effectLst/>
                <a:latin typeface="Arial" panose="020B0604020202020204" pitchFamily="34" charset="0"/>
                <a:ea typeface="Times New Roman" panose="02020603050405020304" pitchFamily="18" charset="0"/>
              </a:rPr>
              <a:t>Asset</a:t>
            </a:r>
            <a:r>
              <a:rPr lang="es-CO" sz="1800" dirty="0">
                <a:effectLst/>
                <a:latin typeface="Arial" panose="020B0604020202020204" pitchFamily="34" charset="0"/>
                <a:ea typeface="Times New Roman" panose="02020603050405020304" pitchFamily="18" charset="0"/>
              </a:rPr>
              <a:t> Management). El diagnóstico, arrojo la siguiente información:</a:t>
            </a:r>
            <a:endParaRPr lang="es-CO" sz="18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dirty="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áfico 8">
            <a:extLst>
              <a:ext uri="{FF2B5EF4-FFF2-40B4-BE49-F238E27FC236}">
                <a16:creationId xmlns:a16="http://schemas.microsoft.com/office/drawing/2014/main" id="{96828975-87D0-4E7C-8C1A-A573DB3FEB82}"/>
              </a:ext>
            </a:extLst>
          </p:cNvPr>
          <p:cNvGraphicFramePr/>
          <p:nvPr>
            <p:extLst>
              <p:ext uri="{D42A27DB-BD31-4B8C-83A1-F6EECF244321}">
                <p14:modId xmlns:p14="http://schemas.microsoft.com/office/powerpoint/2010/main" val="4176763862"/>
              </p:ext>
            </p:extLst>
          </p:nvPr>
        </p:nvGraphicFramePr>
        <p:xfrm>
          <a:off x="3986212" y="2342134"/>
          <a:ext cx="4219575"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56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879976" y="2780928"/>
            <a:ext cx="6167438" cy="2677656"/>
          </a:xfrm>
          <a:prstGeom prst="rect">
            <a:avLst/>
          </a:prstGeom>
          <a:noFill/>
        </p:spPr>
        <p:txBody>
          <a:bodyPr wrap="square" rtlCol="0">
            <a:spAutoFit/>
          </a:bodyPr>
          <a:lstStyle/>
          <a:p>
            <a:pPr algn="ctr"/>
            <a:r>
              <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rPr>
              <a:t>9. </a:t>
            </a:r>
            <a:r>
              <a:rPr lang="es-ES" sz="4000" b="1" dirty="0">
                <a:solidFill>
                  <a:srgbClr val="0070C0"/>
                </a:solidFill>
                <a:latin typeface="Tahoma" panose="020B0604030504040204" pitchFamily="34" charset="0"/>
                <a:ea typeface="Tahoma" panose="020B0604030504040204" pitchFamily="34" charset="0"/>
                <a:cs typeface="Tahoma" panose="020B0604030504040204" pitchFamily="34" charset="0"/>
              </a:rPr>
              <a:t>UC ESPECIALES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0741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692552" y="251356"/>
            <a:ext cx="6172200" cy="369332"/>
          </a:xfrm>
          <a:prstGeom prst="rect">
            <a:avLst/>
          </a:prstGeom>
          <a:noFill/>
        </p:spPr>
        <p:txBody>
          <a:bodyPr wrap="square">
            <a:spAutoFit/>
          </a:bodyPr>
          <a:lstStyle/>
          <a:p>
            <a:pPr algn="ctr"/>
            <a:r>
              <a:rPr lang="es-ES" b="1" dirty="0">
                <a:solidFill>
                  <a:schemeClr val="bg1"/>
                </a:solidFill>
                <a:latin typeface="Tahoma" panose="020B0604030504040204" pitchFamily="34" charset="0"/>
                <a:ea typeface="Tahoma" panose="020B0604030504040204" pitchFamily="34" charset="0"/>
                <a:cs typeface="Tahoma" panose="020B0604030504040204" pitchFamily="34" charset="0"/>
              </a:rPr>
              <a:t>UC ESPECIALES</a:t>
            </a:r>
            <a:endParaRPr lang="es-CO"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B6C6C06D-F257-4023-BDA5-07664F305674}"/>
              </a:ext>
            </a:extLst>
          </p:cNvPr>
          <p:cNvSpPr txBox="1"/>
          <p:nvPr/>
        </p:nvSpPr>
        <p:spPr>
          <a:xfrm>
            <a:off x="191344" y="1052736"/>
            <a:ext cx="11593288" cy="2585323"/>
          </a:xfrm>
          <a:prstGeom prst="rect">
            <a:avLst/>
          </a:prstGeom>
          <a:noFill/>
        </p:spPr>
        <p:txBody>
          <a:bodyPr wrap="square">
            <a:spAutoFit/>
          </a:bodyPr>
          <a:lstStyle/>
          <a:p>
            <a:pPr algn="just"/>
            <a:r>
              <a:rPr lang="es-ES" sz="1800" dirty="0">
                <a:effectLst/>
                <a:latin typeface="Arial" panose="020B0604020202020204" pitchFamily="34" charset="0"/>
                <a:ea typeface="Times New Roman" panose="02020603050405020304" pitchFamily="18" charset="0"/>
              </a:rPr>
              <a:t>Dentro del marco de la resolución CREG 015, para el nivel 3 no están definidas las unidades para la compensación reactiva en subestaciones. En este caso, se incluye la unidad constructiva especial: N3CR1 – COMPENSACIÓN REACTIVA 5 MVAR, 34.5 KV; con el fin de compensar la energía reactiva en la subestación Playitas.</a:t>
            </a:r>
            <a:endParaRPr lang="es-CO"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La unidad está compuesta por: Dos (2) pasos de 1.5 </a:t>
            </a:r>
            <a:r>
              <a:rPr lang="es-ES" sz="1800" dirty="0" err="1">
                <a:effectLst/>
                <a:latin typeface="Arial" panose="020B0604020202020204" pitchFamily="34" charset="0"/>
                <a:ea typeface="Times New Roman" panose="02020603050405020304" pitchFamily="18" charset="0"/>
              </a:rPr>
              <a:t>MVAr</a:t>
            </a:r>
            <a:r>
              <a:rPr lang="es-ES" sz="1800" dirty="0">
                <a:effectLst/>
                <a:latin typeface="Arial" panose="020B0604020202020204" pitchFamily="34" charset="0"/>
                <a:ea typeface="Times New Roman" panose="02020603050405020304" pitchFamily="18" charset="0"/>
              </a:rPr>
              <a:t> en la barra 1 y dos (2) pasos de 1 </a:t>
            </a:r>
            <a:r>
              <a:rPr lang="es-ES" sz="1800" dirty="0" err="1">
                <a:effectLst/>
                <a:latin typeface="Arial" panose="020B0604020202020204" pitchFamily="34" charset="0"/>
                <a:ea typeface="Times New Roman" panose="02020603050405020304" pitchFamily="18" charset="0"/>
              </a:rPr>
              <a:t>MVAr</a:t>
            </a:r>
            <a:r>
              <a:rPr lang="es-ES" sz="1800" dirty="0">
                <a:effectLst/>
                <a:latin typeface="Arial" panose="020B0604020202020204" pitchFamily="34" charset="0"/>
                <a:ea typeface="Times New Roman" panose="02020603050405020304" pitchFamily="18" charset="0"/>
              </a:rPr>
              <a:t> en la barra 2 como se puede apreciar en el diagrama unifilar de la subestación playitas.</a:t>
            </a:r>
            <a:endParaRPr lang="es-CO"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algn="just"/>
            <a:endParaRPr lang="es-CO" sz="1800" dirty="0">
              <a:effectLst/>
              <a:latin typeface="Times New Roman" panose="02020603050405020304" pitchFamily="18" charset="0"/>
              <a:ea typeface="Times New Roman" panose="02020603050405020304" pitchFamily="18" charset="0"/>
            </a:endParaRPr>
          </a:p>
        </p:txBody>
      </p:sp>
      <p:pic>
        <p:nvPicPr>
          <p:cNvPr id="11" name="Imagen 10">
            <a:extLst>
              <a:ext uri="{FF2B5EF4-FFF2-40B4-BE49-F238E27FC236}">
                <a16:creationId xmlns:a16="http://schemas.microsoft.com/office/drawing/2014/main" id="{63A35E8E-116B-4BFE-A2DB-AD1B349C2014}"/>
              </a:ext>
            </a:extLst>
          </p:cNvPr>
          <p:cNvPicPr/>
          <p:nvPr/>
        </p:nvPicPr>
        <p:blipFill>
          <a:blip r:embed="rId3"/>
          <a:stretch>
            <a:fillRect/>
          </a:stretch>
        </p:blipFill>
        <p:spPr>
          <a:xfrm>
            <a:off x="4655840" y="3171519"/>
            <a:ext cx="2448272" cy="324036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514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dirty="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uadroTexto 5">
            <a:extLst>
              <a:ext uri="{FF2B5EF4-FFF2-40B4-BE49-F238E27FC236}">
                <a16:creationId xmlns:a16="http://schemas.microsoft.com/office/drawing/2014/main" id="{0AB699FB-C740-49AE-972F-1213E90E4686}"/>
              </a:ext>
            </a:extLst>
          </p:cNvPr>
          <p:cNvSpPr txBox="1"/>
          <p:nvPr/>
        </p:nvSpPr>
        <p:spPr>
          <a:xfrm>
            <a:off x="382688" y="1054477"/>
            <a:ext cx="11809312" cy="646331"/>
          </a:xfrm>
          <a:prstGeom prst="rect">
            <a:avLst/>
          </a:prstGeom>
          <a:noFill/>
        </p:spPr>
        <p:txBody>
          <a:bodyPr wrap="square">
            <a:spAutoFit/>
          </a:bodyPr>
          <a:lstStyle/>
          <a:p>
            <a:r>
              <a:rPr lang="es-MX" sz="1800" dirty="0">
                <a:effectLst/>
                <a:latin typeface="Arial" panose="020B0604020202020204" pitchFamily="34" charset="0"/>
                <a:ea typeface="Times New Roman" panose="02020603050405020304" pitchFamily="18" charset="0"/>
              </a:rPr>
              <a:t>La Empresa de Energía de Arauca Enelar ESP, presenta el informe de ejecución del primer año del plan de inversiones, el cual fue aprobado mediante resolución CREG 199 de 2020.</a:t>
            </a:r>
            <a:endParaRPr lang="es-CO" dirty="0"/>
          </a:p>
        </p:txBody>
      </p:sp>
      <p:pic>
        <p:nvPicPr>
          <p:cNvPr id="7" name="Imagen 6">
            <a:extLst>
              <a:ext uri="{FF2B5EF4-FFF2-40B4-BE49-F238E27FC236}">
                <a16:creationId xmlns:a16="http://schemas.microsoft.com/office/drawing/2014/main" id="{7526343B-730A-49CB-A4EC-FD3F8D01FB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03" y="2060848"/>
            <a:ext cx="2178685" cy="956310"/>
          </a:xfrm>
          <a:prstGeom prst="rect">
            <a:avLst/>
          </a:prstGeom>
          <a:noFill/>
          <a:ln>
            <a:noFill/>
          </a:ln>
        </p:spPr>
      </p:pic>
      <p:sp>
        <p:nvSpPr>
          <p:cNvPr id="9" name="CuadroTexto 8">
            <a:extLst>
              <a:ext uri="{FF2B5EF4-FFF2-40B4-BE49-F238E27FC236}">
                <a16:creationId xmlns:a16="http://schemas.microsoft.com/office/drawing/2014/main" id="{DB2BDC2C-E85F-478A-897C-532A55FFBAD6}"/>
              </a:ext>
            </a:extLst>
          </p:cNvPr>
          <p:cNvSpPr txBox="1"/>
          <p:nvPr/>
        </p:nvSpPr>
        <p:spPr>
          <a:xfrm>
            <a:off x="355848" y="2996952"/>
            <a:ext cx="2524472" cy="523220"/>
          </a:xfrm>
          <a:prstGeom prst="rect">
            <a:avLst/>
          </a:prstGeom>
          <a:noFill/>
        </p:spPr>
        <p:txBody>
          <a:bodyPr wrap="square">
            <a:spAutoFit/>
          </a:bodyPr>
          <a:lstStyle/>
          <a:p>
            <a:r>
              <a:rPr lang="es-CO" sz="1400" dirty="0">
                <a:effectLst/>
                <a:latin typeface="Arial" panose="020B0604020202020204" pitchFamily="34" charset="0"/>
                <a:ea typeface="Times New Roman" panose="02020603050405020304" pitchFamily="18" charset="0"/>
                <a:cs typeface="Arial" panose="020B0604020202020204" pitchFamily="34" charset="0"/>
              </a:rPr>
              <a:t>Resumen de inversiones año 1 por tipo</a:t>
            </a:r>
            <a:endParaRPr lang="es-CO" sz="1400"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A64B0B62-53E8-4A40-B89B-09B6DAC946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02" y="3573016"/>
            <a:ext cx="2178685" cy="905510"/>
          </a:xfrm>
          <a:prstGeom prst="rect">
            <a:avLst/>
          </a:prstGeom>
          <a:noFill/>
          <a:ln>
            <a:noFill/>
          </a:ln>
        </p:spPr>
      </p:pic>
      <p:sp>
        <p:nvSpPr>
          <p:cNvPr id="12" name="CuadroTexto 11">
            <a:extLst>
              <a:ext uri="{FF2B5EF4-FFF2-40B4-BE49-F238E27FC236}">
                <a16:creationId xmlns:a16="http://schemas.microsoft.com/office/drawing/2014/main" id="{3FFB1854-F8F6-453F-BD09-88342EB32C70}"/>
              </a:ext>
            </a:extLst>
          </p:cNvPr>
          <p:cNvSpPr txBox="1"/>
          <p:nvPr/>
        </p:nvSpPr>
        <p:spPr>
          <a:xfrm>
            <a:off x="335360" y="4489956"/>
            <a:ext cx="2544960" cy="523220"/>
          </a:xfrm>
          <a:prstGeom prst="rect">
            <a:avLst/>
          </a:prstGeom>
          <a:noFill/>
        </p:spPr>
        <p:txBody>
          <a:bodyPr wrap="square">
            <a:spAutoFit/>
          </a:bodyPr>
          <a:lstStyle/>
          <a:p>
            <a:r>
              <a:rPr lang="es-CO" sz="1400" dirty="0">
                <a:latin typeface="Arial" panose="020B0604020202020204" pitchFamily="34" charset="0"/>
                <a:cs typeface="Arial" panose="020B0604020202020204" pitchFamily="34" charset="0"/>
              </a:rPr>
              <a:t>Resumen de inversiones año 1 por nivel de tensión</a:t>
            </a:r>
          </a:p>
        </p:txBody>
      </p:sp>
      <p:sp>
        <p:nvSpPr>
          <p:cNvPr id="14" name="CuadroTexto 13">
            <a:extLst>
              <a:ext uri="{FF2B5EF4-FFF2-40B4-BE49-F238E27FC236}">
                <a16:creationId xmlns:a16="http://schemas.microsoft.com/office/drawing/2014/main" id="{46F40455-88F6-4C9B-9CDC-E88CC33A18A7}"/>
              </a:ext>
            </a:extLst>
          </p:cNvPr>
          <p:cNvSpPr txBox="1"/>
          <p:nvPr/>
        </p:nvSpPr>
        <p:spPr>
          <a:xfrm>
            <a:off x="2999656" y="1988840"/>
            <a:ext cx="9052626" cy="4308872"/>
          </a:xfrm>
          <a:prstGeom prst="rect">
            <a:avLst/>
          </a:prstGeom>
          <a:noFill/>
        </p:spPr>
        <p:txBody>
          <a:bodyPr wrap="square">
            <a:spAutoFit/>
          </a:bodyPr>
          <a:lstStyle/>
          <a:p>
            <a:pPr algn="just"/>
            <a:r>
              <a:rPr lang="es-MX" dirty="0">
                <a:effectLst/>
                <a:latin typeface="Arial" panose="020B0604020202020204" pitchFamily="34" charset="0"/>
                <a:ea typeface="Times New Roman" panose="02020603050405020304" pitchFamily="18" charset="0"/>
                <a:cs typeface="Arial" panose="020B0604020202020204" pitchFamily="34" charset="0"/>
              </a:rPr>
              <a:t>Las inversiones durante el primer año ascienden a la suma </a:t>
            </a:r>
            <a:r>
              <a:rPr lang="es-MX"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$ 24.505.666.059 </a:t>
            </a:r>
            <a:r>
              <a:rPr lang="es-MX" dirty="0">
                <a:effectLst/>
                <a:latin typeface="Arial" panose="020B0604020202020204" pitchFamily="34" charset="0"/>
                <a:ea typeface="Times New Roman" panose="02020603050405020304" pitchFamily="18" charset="0"/>
                <a:cs typeface="Arial" panose="020B0604020202020204" pitchFamily="34" charset="0"/>
              </a:rPr>
              <a:t>y en general comprenden lo siguiente:</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MX" dirty="0">
                <a:effectLst/>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de reposición de líneas en los niveles de tensión 1,2,3. Incluye, apoyos, conductores, puestas a tierra, entre otras).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en reposición de transformadores.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nuevas urbanizaciones o asentamientos.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en reposición de equipos de subestaciones (bahías, pórticos, etc.).</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dar cumplimiento a la regulación en cuanto a calidad del servicio, calidad de la potencia y sistema de gestión de activos).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que permiten ampliar la capacidad de transformación.</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nuevos usuarios en el área rural.</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dirty="0">
                <a:effectLst/>
                <a:latin typeface="Arial" panose="020B0604020202020204" pitchFamily="34" charset="0"/>
                <a:ea typeface="Times New Roman" panose="02020603050405020304" pitchFamily="18" charset="0"/>
                <a:cs typeface="Arial" panose="020B0604020202020204" pitchFamily="34" charset="0"/>
              </a:rPr>
              <a:t>Construcción de nuevas subestaciones.</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7762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ISEÑOS\ENELAR 2020\PLANTILLA PRESENTACIONES 2020\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1219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2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dirty="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a:extLst>
              <a:ext uri="{FF2B5EF4-FFF2-40B4-BE49-F238E27FC236}">
                <a16:creationId xmlns:a16="http://schemas.microsoft.com/office/drawing/2014/main" id="{704CFD4E-32DF-45E9-B556-F4BDFBF64C43}"/>
              </a:ext>
            </a:extLst>
          </p:cNvPr>
          <p:cNvGraphicFramePr>
            <a:graphicFrameLocks noGrp="1"/>
          </p:cNvGraphicFramePr>
          <p:nvPr>
            <p:extLst>
              <p:ext uri="{D42A27DB-BD31-4B8C-83A1-F6EECF244321}">
                <p14:modId xmlns:p14="http://schemas.microsoft.com/office/powerpoint/2010/main" val="177092962"/>
              </p:ext>
            </p:extLst>
          </p:nvPr>
        </p:nvGraphicFramePr>
        <p:xfrm>
          <a:off x="191344" y="1063275"/>
          <a:ext cx="11737302" cy="4525965"/>
        </p:xfrm>
        <a:graphic>
          <a:graphicData uri="http://schemas.openxmlformats.org/drawingml/2006/table">
            <a:tbl>
              <a:tblPr firstRow="1" firstCol="1" bandRow="1">
                <a:tableStyleId>{5C22544A-7EE6-4342-B048-85BDC9FD1C3A}</a:tableStyleId>
              </a:tblPr>
              <a:tblGrid>
                <a:gridCol w="1025240">
                  <a:extLst>
                    <a:ext uri="{9D8B030D-6E8A-4147-A177-3AD203B41FA5}">
                      <a16:colId xmlns:a16="http://schemas.microsoft.com/office/drawing/2014/main" val="414255624"/>
                    </a:ext>
                  </a:extLst>
                </a:gridCol>
                <a:gridCol w="6471520">
                  <a:extLst>
                    <a:ext uri="{9D8B030D-6E8A-4147-A177-3AD203B41FA5}">
                      <a16:colId xmlns:a16="http://schemas.microsoft.com/office/drawing/2014/main" val="437354200"/>
                    </a:ext>
                  </a:extLst>
                </a:gridCol>
                <a:gridCol w="1054118">
                  <a:extLst>
                    <a:ext uri="{9D8B030D-6E8A-4147-A177-3AD203B41FA5}">
                      <a16:colId xmlns:a16="http://schemas.microsoft.com/office/drawing/2014/main" val="28250479"/>
                    </a:ext>
                  </a:extLst>
                </a:gridCol>
                <a:gridCol w="1277939">
                  <a:extLst>
                    <a:ext uri="{9D8B030D-6E8A-4147-A177-3AD203B41FA5}">
                      <a16:colId xmlns:a16="http://schemas.microsoft.com/office/drawing/2014/main" val="3797261108"/>
                    </a:ext>
                  </a:extLst>
                </a:gridCol>
                <a:gridCol w="1908485">
                  <a:extLst>
                    <a:ext uri="{9D8B030D-6E8A-4147-A177-3AD203B41FA5}">
                      <a16:colId xmlns:a16="http://schemas.microsoft.com/office/drawing/2014/main" val="3544408975"/>
                    </a:ext>
                  </a:extLst>
                </a:gridCol>
              </a:tblGrid>
              <a:tr h="565745">
                <a:tc>
                  <a:txBody>
                    <a:bodyPr/>
                    <a:lstStyle/>
                    <a:p>
                      <a:pPr algn="ctr"/>
                      <a:r>
                        <a:rPr lang="es-CO" sz="900" dirty="0">
                          <a:effectLst/>
                          <a:latin typeface="Arial" panose="020B0604020202020204" pitchFamily="34" charset="0"/>
                          <a:cs typeface="Arial" panose="020B0604020202020204" pitchFamily="34" charset="0"/>
                        </a:rPr>
                        <a:t>Código </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ctr"/>
                </a:tc>
                <a:tc>
                  <a:txBody>
                    <a:bodyPr/>
                    <a:lstStyle/>
                    <a:p>
                      <a:pPr algn="ctr"/>
                      <a:r>
                        <a:rPr lang="es-CO" sz="900" dirty="0">
                          <a:effectLst/>
                          <a:latin typeface="Arial" panose="020B0604020202020204" pitchFamily="34" charset="0"/>
                          <a:cs typeface="Arial" panose="020B0604020202020204" pitchFamily="34" charset="0"/>
                        </a:rPr>
                        <a:t>Proyecto</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ctr"/>
                </a:tc>
                <a:tc>
                  <a:txBody>
                    <a:bodyPr/>
                    <a:lstStyle/>
                    <a:p>
                      <a:pPr algn="ctr"/>
                      <a:r>
                        <a:rPr lang="es-CO" sz="900">
                          <a:effectLst/>
                          <a:latin typeface="Arial" panose="020B0604020202020204" pitchFamily="34" charset="0"/>
                          <a:cs typeface="Arial" panose="020B0604020202020204" pitchFamily="34" charset="0"/>
                        </a:rPr>
                        <a:t>Nivel de tensión</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ctr"/>
                </a:tc>
                <a:tc>
                  <a:txBody>
                    <a:bodyPr/>
                    <a:lstStyle/>
                    <a:p>
                      <a:pPr algn="ctr"/>
                      <a:r>
                        <a:rPr lang="es-CO" sz="900">
                          <a:effectLst/>
                          <a:latin typeface="Arial" panose="020B0604020202020204" pitchFamily="34" charset="0"/>
                          <a:cs typeface="Arial" panose="020B0604020202020204" pitchFamily="34" charset="0"/>
                        </a:rPr>
                        <a:t>Tipo de Inversión</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ctr"/>
                </a:tc>
                <a:tc>
                  <a:txBody>
                    <a:bodyPr/>
                    <a:lstStyle/>
                    <a:p>
                      <a:pPr algn="ctr"/>
                      <a:r>
                        <a:rPr lang="es-CO" sz="900" dirty="0">
                          <a:effectLst/>
                          <a:latin typeface="Arial" panose="020B0604020202020204" pitchFamily="34" charset="0"/>
                          <a:cs typeface="Arial" panose="020B0604020202020204" pitchFamily="34" charset="0"/>
                        </a:rPr>
                        <a:t>Valoración            ($ 2017)</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ctr"/>
                </a:tc>
                <a:extLst>
                  <a:ext uri="{0D108BD9-81ED-4DB2-BD59-A6C34878D82A}">
                    <a16:rowId xmlns:a16="http://schemas.microsoft.com/office/drawing/2014/main" val="3707217670"/>
                  </a:ext>
                </a:extLst>
              </a:tr>
              <a:tr h="424309">
                <a:tc>
                  <a:txBody>
                    <a:bodyPr/>
                    <a:lstStyle/>
                    <a:p>
                      <a:pPr algn="ctr"/>
                      <a:r>
                        <a:rPr lang="es-CO" sz="900">
                          <a:effectLst/>
                          <a:latin typeface="Arial" panose="020B0604020202020204" pitchFamily="34" charset="0"/>
                          <a:cs typeface="Arial" panose="020B0604020202020204" pitchFamily="34" charset="0"/>
                        </a:rPr>
                        <a:t>E002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Ampliación de la compensación capacitiva en las barras 1 y 2 de 34,5 kV de la subestación Playitas, municipio de Arauca,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670.000.000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657012382"/>
                  </a:ext>
                </a:extLst>
              </a:tr>
              <a:tr h="424309">
                <a:tc>
                  <a:txBody>
                    <a:bodyPr/>
                    <a:lstStyle/>
                    <a:p>
                      <a:pPr algn="ctr"/>
                      <a:r>
                        <a:rPr lang="es-CO" sz="900">
                          <a:effectLst/>
                          <a:latin typeface="Arial" panose="020B0604020202020204" pitchFamily="34" charset="0"/>
                          <a:cs typeface="Arial" panose="020B0604020202020204" pitchFamily="34" charset="0"/>
                        </a:rPr>
                        <a:t>E005</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Adecuación de redes para la conexión de los alimentadores de la subestación Puerto Jordán, municipio de Arauquita,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26.099.540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719985896"/>
                  </a:ext>
                </a:extLst>
              </a:tr>
              <a:tr h="424309">
                <a:tc>
                  <a:txBody>
                    <a:bodyPr/>
                    <a:lstStyle/>
                    <a:p>
                      <a:pPr algn="ctr"/>
                      <a:r>
                        <a:rPr lang="es-CO" sz="900">
                          <a:effectLst/>
                          <a:latin typeface="Arial" panose="020B0604020202020204" pitchFamily="34" charset="0"/>
                          <a:cs typeface="Arial" panose="020B0604020202020204" pitchFamily="34" charset="0"/>
                        </a:rPr>
                        <a:t>E007</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Adecuación de redes para la conexión de los alimentadores de la subestación Puerto Nidia, municipio de Tame,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8.976.512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870024619"/>
                  </a:ext>
                </a:extLst>
              </a:tr>
              <a:tr h="282873">
                <a:tc>
                  <a:txBody>
                    <a:bodyPr/>
                    <a:lstStyle/>
                    <a:p>
                      <a:pPr algn="ctr"/>
                      <a:r>
                        <a:rPr lang="es-CO" sz="900">
                          <a:effectLst/>
                          <a:latin typeface="Arial" panose="020B0604020202020204" pitchFamily="34" charset="0"/>
                          <a:cs typeface="Arial" panose="020B0604020202020204" pitchFamily="34" charset="0"/>
                        </a:rPr>
                        <a:t>E010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Adecuación de bahías 34,5 kV, subestación Tame, municipio de Tame,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41.120.280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3220864670"/>
                  </a:ext>
                </a:extLst>
              </a:tr>
              <a:tr h="282873">
                <a:tc>
                  <a:txBody>
                    <a:bodyPr/>
                    <a:lstStyle/>
                    <a:p>
                      <a:pPr algn="ctr"/>
                      <a:r>
                        <a:rPr lang="es-CO" sz="900">
                          <a:effectLst/>
                          <a:latin typeface="Arial" panose="020B0604020202020204" pitchFamily="34" charset="0"/>
                          <a:cs typeface="Arial" panose="020B0604020202020204" pitchFamily="34" charset="0"/>
                        </a:rPr>
                        <a:t>E011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Reposición de líneas de nivel III en 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76.875.000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2770615937"/>
                  </a:ext>
                </a:extLst>
              </a:tr>
              <a:tr h="282873">
                <a:tc>
                  <a:txBody>
                    <a:bodyPr/>
                    <a:lstStyle/>
                    <a:p>
                      <a:pPr algn="ctr"/>
                      <a:r>
                        <a:rPr lang="es-CO" sz="900">
                          <a:effectLst/>
                          <a:latin typeface="Arial" panose="020B0604020202020204" pitchFamily="34" charset="0"/>
                          <a:cs typeface="Arial" panose="020B0604020202020204" pitchFamily="34" charset="0"/>
                        </a:rPr>
                        <a:t>E012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Reposición de postes de nivel II en el sistema de distribución local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804.257.000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2730157841"/>
                  </a:ext>
                </a:extLst>
              </a:tr>
              <a:tr h="282873">
                <a:tc>
                  <a:txBody>
                    <a:bodyPr/>
                    <a:lstStyle/>
                    <a:p>
                      <a:pPr algn="ctr"/>
                      <a:r>
                        <a:rPr lang="es-CO" sz="900">
                          <a:effectLst/>
                          <a:latin typeface="Arial" panose="020B0604020202020204" pitchFamily="34" charset="0"/>
                          <a:cs typeface="Arial" panose="020B0604020202020204" pitchFamily="34" charset="0"/>
                        </a:rPr>
                        <a:t>E013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Reposición de postes de nivel I en el sistema de distribución local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83.839.000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1354987559"/>
                  </a:ext>
                </a:extLst>
              </a:tr>
              <a:tr h="282873">
                <a:tc>
                  <a:txBody>
                    <a:bodyPr/>
                    <a:lstStyle/>
                    <a:p>
                      <a:pPr algn="ctr"/>
                      <a:r>
                        <a:rPr lang="es-CO" sz="900">
                          <a:effectLst/>
                          <a:latin typeface="Arial" panose="020B0604020202020204" pitchFamily="34" charset="0"/>
                          <a:cs typeface="Arial" panose="020B0604020202020204" pitchFamily="34" charset="0"/>
                        </a:rPr>
                        <a:t>E014</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Reposición de transformadores en el sistema de distribución local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1.193.624.000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3262296018"/>
                  </a:ext>
                </a:extLst>
              </a:tr>
              <a:tr h="282873">
                <a:tc>
                  <a:txBody>
                    <a:bodyPr/>
                    <a:lstStyle/>
                    <a:p>
                      <a:pPr algn="ctr"/>
                      <a:r>
                        <a:rPr lang="es-CO" sz="900">
                          <a:effectLst/>
                          <a:latin typeface="Arial" panose="020B0604020202020204" pitchFamily="34" charset="0"/>
                          <a:cs typeface="Arial" panose="020B0604020202020204" pitchFamily="34" charset="0"/>
                        </a:rPr>
                        <a:t>E015</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Suministro e instalación de equipos para mejorar la confiabilidad del SDL de Enelar ESP.</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IV</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650.232.000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3484427577"/>
                  </a:ext>
                </a:extLst>
              </a:tr>
              <a:tr h="282873">
                <a:tc>
                  <a:txBody>
                    <a:bodyPr/>
                    <a:lstStyle/>
                    <a:p>
                      <a:pPr algn="ctr"/>
                      <a:r>
                        <a:rPr lang="es-CO" sz="900">
                          <a:effectLst/>
                          <a:latin typeface="Arial" panose="020B0604020202020204" pitchFamily="34" charset="0"/>
                          <a:cs typeface="Arial" panose="020B0604020202020204" pitchFamily="34" charset="0"/>
                        </a:rPr>
                        <a:t>E018</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dirty="0">
                          <a:effectLst/>
                          <a:latin typeface="Arial" panose="020B0604020202020204" pitchFamily="34" charset="0"/>
                          <a:cs typeface="Arial" panose="020B0604020202020204" pitchFamily="34" charset="0"/>
                        </a:rPr>
                        <a:t>Adecuación y ampliación del sistema de calidad de la potencia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4</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IV</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23.943.000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660712782"/>
                  </a:ext>
                </a:extLst>
              </a:tr>
              <a:tr h="424309">
                <a:tc>
                  <a:txBody>
                    <a:bodyPr/>
                    <a:lstStyle/>
                    <a:p>
                      <a:pPr algn="ctr"/>
                      <a:r>
                        <a:rPr lang="es-CO" sz="900">
                          <a:effectLst/>
                          <a:latin typeface="Arial" panose="020B0604020202020204" pitchFamily="34" charset="0"/>
                          <a:cs typeface="Arial" panose="020B0604020202020204" pitchFamily="34" charset="0"/>
                        </a:rPr>
                        <a:t>E034</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a:effectLst/>
                          <a:latin typeface="Arial" panose="020B0604020202020204" pitchFamily="34" charset="0"/>
                          <a:cs typeface="Arial" panose="020B0604020202020204" pitchFamily="34" charset="0"/>
                        </a:rPr>
                        <a:t>Suministro e instalación celdas de 34,5 kV subastación Playitas, municipio de Arauca, departamento de Arauca.</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dirty="0">
                          <a:effectLst/>
                          <a:latin typeface="Arial" panose="020B0604020202020204" pitchFamily="34" charset="0"/>
                          <a:cs typeface="Arial" panose="020B0604020202020204" pitchFamily="34" charset="0"/>
                        </a:rPr>
                        <a:t>3</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a:effectLst/>
                          <a:latin typeface="Arial" panose="020B0604020202020204" pitchFamily="34" charset="0"/>
                          <a:cs typeface="Arial" panose="020B0604020202020204" pitchFamily="34" charset="0"/>
                        </a:rPr>
                        <a:t>299.956.000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2411676288"/>
                  </a:ext>
                </a:extLst>
              </a:tr>
              <a:tr h="282873">
                <a:tc>
                  <a:txBody>
                    <a:bodyPr/>
                    <a:lstStyle/>
                    <a:p>
                      <a:pPr algn="ctr"/>
                      <a:r>
                        <a:rPr lang="es-CO" sz="900">
                          <a:effectLst/>
                          <a:latin typeface="Arial" panose="020B0604020202020204" pitchFamily="34" charset="0"/>
                          <a:cs typeface="Arial" panose="020B0604020202020204" pitchFamily="34" charset="0"/>
                        </a:rPr>
                        <a:t>EA001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r>
                        <a:rPr lang="es-CO" sz="900">
                          <a:effectLst/>
                          <a:latin typeface="Arial" panose="020B0604020202020204" pitchFamily="34" charset="0"/>
                          <a:cs typeface="Arial" panose="020B0604020202020204" pitchFamily="34" charset="0"/>
                        </a:rPr>
                        <a:t>Remodelación de la subestación El Rosario, municipio de Arauca departamento de Arauca.</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dirty="0">
                          <a:effectLst/>
                          <a:latin typeface="Arial" panose="020B0604020202020204" pitchFamily="34" charset="0"/>
                          <a:cs typeface="Arial" panose="020B0604020202020204" pitchFamily="34" charset="0"/>
                        </a:rPr>
                        <a:t>3</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dirty="0">
                          <a:effectLst/>
                          <a:latin typeface="Arial" panose="020B0604020202020204" pitchFamily="34" charset="0"/>
                          <a:cs typeface="Arial" panose="020B0604020202020204" pitchFamily="34" charset="0"/>
                        </a:rPr>
                        <a:t>III</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tc>
                  <a:txBody>
                    <a:bodyPr/>
                    <a:lstStyle/>
                    <a:p>
                      <a:pPr algn="ctr"/>
                      <a:r>
                        <a:rPr lang="es-CO" sz="900" dirty="0">
                          <a:effectLst/>
                          <a:latin typeface="Arial" panose="020B0604020202020204" pitchFamily="34" charset="0"/>
                          <a:cs typeface="Arial" panose="020B0604020202020204" pitchFamily="34" charset="0"/>
                        </a:rPr>
                        <a:t>284.196.852</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7502" marR="37502" marT="0" marB="0" anchor="b"/>
                </a:tc>
                <a:extLst>
                  <a:ext uri="{0D108BD9-81ED-4DB2-BD59-A6C34878D82A}">
                    <a16:rowId xmlns:a16="http://schemas.microsoft.com/office/drawing/2014/main" val="1079563732"/>
                  </a:ext>
                </a:extLst>
              </a:tr>
            </a:tbl>
          </a:graphicData>
        </a:graphic>
      </p:graphicFrame>
    </p:spTree>
    <p:extLst>
      <p:ext uri="{BB962C8B-B14F-4D97-AF65-F5344CB8AC3E}">
        <p14:creationId xmlns:p14="http://schemas.microsoft.com/office/powerpoint/2010/main" val="19913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dirty="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a 4">
            <a:extLst>
              <a:ext uri="{FF2B5EF4-FFF2-40B4-BE49-F238E27FC236}">
                <a16:creationId xmlns:a16="http://schemas.microsoft.com/office/drawing/2014/main" id="{AB72B7DC-FDBD-4DE7-901D-ED6DB0A301A1}"/>
              </a:ext>
            </a:extLst>
          </p:cNvPr>
          <p:cNvGraphicFramePr>
            <a:graphicFrameLocks noGrp="1"/>
          </p:cNvGraphicFramePr>
          <p:nvPr>
            <p:extLst>
              <p:ext uri="{D42A27DB-BD31-4B8C-83A1-F6EECF244321}">
                <p14:modId xmlns:p14="http://schemas.microsoft.com/office/powerpoint/2010/main" val="4064636530"/>
              </p:ext>
            </p:extLst>
          </p:nvPr>
        </p:nvGraphicFramePr>
        <p:xfrm>
          <a:off x="119336" y="1052736"/>
          <a:ext cx="11809312" cy="4534051"/>
        </p:xfrm>
        <a:graphic>
          <a:graphicData uri="http://schemas.openxmlformats.org/drawingml/2006/table">
            <a:tbl>
              <a:tblPr firstRow="1" firstCol="1" bandRow="1">
                <a:tableStyleId>{5C22544A-7EE6-4342-B048-85BDC9FD1C3A}</a:tableStyleId>
              </a:tblPr>
              <a:tblGrid>
                <a:gridCol w="1061750">
                  <a:extLst>
                    <a:ext uri="{9D8B030D-6E8A-4147-A177-3AD203B41FA5}">
                      <a16:colId xmlns:a16="http://schemas.microsoft.com/office/drawing/2014/main" val="3510948365"/>
                    </a:ext>
                  </a:extLst>
                </a:gridCol>
                <a:gridCol w="6358678">
                  <a:extLst>
                    <a:ext uri="{9D8B030D-6E8A-4147-A177-3AD203B41FA5}">
                      <a16:colId xmlns:a16="http://schemas.microsoft.com/office/drawing/2014/main" val="2573844557"/>
                    </a:ext>
                  </a:extLst>
                </a:gridCol>
                <a:gridCol w="1091310">
                  <a:extLst>
                    <a:ext uri="{9D8B030D-6E8A-4147-A177-3AD203B41FA5}">
                      <a16:colId xmlns:a16="http://schemas.microsoft.com/office/drawing/2014/main" val="1793198036"/>
                    </a:ext>
                  </a:extLst>
                </a:gridCol>
                <a:gridCol w="1323050">
                  <a:extLst>
                    <a:ext uri="{9D8B030D-6E8A-4147-A177-3AD203B41FA5}">
                      <a16:colId xmlns:a16="http://schemas.microsoft.com/office/drawing/2014/main" val="1132330966"/>
                    </a:ext>
                  </a:extLst>
                </a:gridCol>
                <a:gridCol w="1974524">
                  <a:extLst>
                    <a:ext uri="{9D8B030D-6E8A-4147-A177-3AD203B41FA5}">
                      <a16:colId xmlns:a16="http://schemas.microsoft.com/office/drawing/2014/main" val="2033530979"/>
                    </a:ext>
                  </a:extLst>
                </a:gridCol>
              </a:tblGrid>
              <a:tr h="399350">
                <a:tc>
                  <a:txBody>
                    <a:bodyPr/>
                    <a:lstStyle/>
                    <a:p>
                      <a:pPr algn="ctr"/>
                      <a:r>
                        <a:rPr lang="es-CO" sz="900" dirty="0">
                          <a:effectLst/>
                          <a:latin typeface="Arial" panose="020B0604020202020204" pitchFamily="34" charset="0"/>
                          <a:cs typeface="Arial" panose="020B0604020202020204" pitchFamily="34" charset="0"/>
                        </a:rPr>
                        <a:t>Código</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ctr"/>
                </a:tc>
                <a:tc>
                  <a:txBody>
                    <a:bodyPr/>
                    <a:lstStyle/>
                    <a:p>
                      <a:pPr algn="ctr"/>
                      <a:r>
                        <a:rPr lang="es-CO" sz="900">
                          <a:effectLst/>
                          <a:latin typeface="Arial" panose="020B0604020202020204" pitchFamily="34" charset="0"/>
                          <a:cs typeface="Arial" panose="020B0604020202020204" pitchFamily="34" charset="0"/>
                        </a:rPr>
                        <a:t>Proyecto</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ctr"/>
                </a:tc>
                <a:tc>
                  <a:txBody>
                    <a:bodyPr/>
                    <a:lstStyle/>
                    <a:p>
                      <a:pPr algn="ctr"/>
                      <a:r>
                        <a:rPr lang="es-CO" sz="900">
                          <a:effectLst/>
                          <a:latin typeface="Arial" panose="020B0604020202020204" pitchFamily="34" charset="0"/>
                          <a:cs typeface="Arial" panose="020B0604020202020204" pitchFamily="34" charset="0"/>
                        </a:rPr>
                        <a:t>Nivel de tensión</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ctr"/>
                </a:tc>
                <a:tc>
                  <a:txBody>
                    <a:bodyPr/>
                    <a:lstStyle/>
                    <a:p>
                      <a:pPr algn="ctr"/>
                      <a:r>
                        <a:rPr lang="es-CO" sz="900">
                          <a:effectLst/>
                          <a:latin typeface="Arial" panose="020B0604020202020204" pitchFamily="34" charset="0"/>
                          <a:cs typeface="Arial" panose="020B0604020202020204" pitchFamily="34" charset="0"/>
                        </a:rPr>
                        <a:t>Tipo de Inversión</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ctr"/>
                </a:tc>
                <a:tc>
                  <a:txBody>
                    <a:bodyPr/>
                    <a:lstStyle/>
                    <a:p>
                      <a:pPr algn="ctr"/>
                      <a:r>
                        <a:rPr lang="es-CO" sz="900">
                          <a:effectLst/>
                          <a:latin typeface="Arial" panose="020B0604020202020204" pitchFamily="34" charset="0"/>
                          <a:cs typeface="Arial" panose="020B0604020202020204" pitchFamily="34" charset="0"/>
                        </a:rPr>
                        <a:t>Valoración            ($ 2017)</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ctr"/>
                </a:tc>
                <a:extLst>
                  <a:ext uri="{0D108BD9-81ED-4DB2-BD59-A6C34878D82A}">
                    <a16:rowId xmlns:a16="http://schemas.microsoft.com/office/drawing/2014/main" val="578653116"/>
                  </a:ext>
                </a:extLst>
              </a:tr>
              <a:tr h="399350">
                <a:tc>
                  <a:txBody>
                    <a:bodyPr/>
                    <a:lstStyle/>
                    <a:p>
                      <a:pPr algn="ctr"/>
                      <a:r>
                        <a:rPr lang="es-CO" sz="900" dirty="0">
                          <a:effectLst/>
                          <a:latin typeface="Arial" panose="020B0604020202020204" pitchFamily="34" charset="0"/>
                          <a:cs typeface="Arial" panose="020B0604020202020204" pitchFamily="34" charset="0"/>
                        </a:rPr>
                        <a:t>EA002</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Remodelación de los pórticos de la subestación </a:t>
                      </a:r>
                      <a:r>
                        <a:rPr lang="es-CO" sz="900" dirty="0" err="1">
                          <a:effectLst/>
                          <a:latin typeface="Arial" panose="020B0604020202020204" pitchFamily="34" charset="0"/>
                          <a:cs typeface="Arial" panose="020B0604020202020204" pitchFamily="34" charset="0"/>
                        </a:rPr>
                        <a:t>Maporillal</a:t>
                      </a:r>
                      <a:r>
                        <a:rPr lang="es-CO" sz="900" dirty="0">
                          <a:effectLst/>
                          <a:latin typeface="Arial" panose="020B0604020202020204" pitchFamily="34" charset="0"/>
                          <a:cs typeface="Arial" panose="020B0604020202020204" pitchFamily="34" charset="0"/>
                        </a:rPr>
                        <a:t>, municipio de Arauca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147.375.852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2660215063"/>
                  </a:ext>
                </a:extLst>
              </a:tr>
              <a:tr h="399350">
                <a:tc>
                  <a:txBody>
                    <a:bodyPr/>
                    <a:lstStyle/>
                    <a:p>
                      <a:pPr algn="ctr"/>
                      <a:r>
                        <a:rPr lang="es-CO" sz="900">
                          <a:effectLst/>
                          <a:latin typeface="Arial" panose="020B0604020202020204" pitchFamily="34" charset="0"/>
                          <a:cs typeface="Arial" panose="020B0604020202020204" pitchFamily="34" charset="0"/>
                        </a:rPr>
                        <a:t>EA003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Reposición de </a:t>
                      </a:r>
                      <a:r>
                        <a:rPr lang="es-CO" sz="900" dirty="0" err="1">
                          <a:effectLst/>
                          <a:latin typeface="Arial" panose="020B0604020202020204" pitchFamily="34" charset="0"/>
                          <a:cs typeface="Arial" panose="020B0604020202020204" pitchFamily="34" charset="0"/>
                        </a:rPr>
                        <a:t>reconectador</a:t>
                      </a:r>
                      <a:r>
                        <a:rPr lang="es-CO" sz="900" dirty="0">
                          <a:effectLst/>
                          <a:latin typeface="Arial" panose="020B0604020202020204" pitchFamily="34" charset="0"/>
                          <a:cs typeface="Arial" panose="020B0604020202020204" pitchFamily="34" charset="0"/>
                        </a:rPr>
                        <a:t> del nivel 3 en la subestación La Esmeralda, municipio de Arauquita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60.774.000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3103971566"/>
                  </a:ext>
                </a:extLst>
              </a:tr>
              <a:tr h="266233">
                <a:tc>
                  <a:txBody>
                    <a:bodyPr/>
                    <a:lstStyle/>
                    <a:p>
                      <a:pPr algn="ctr"/>
                      <a:r>
                        <a:rPr lang="es-CO" sz="900">
                          <a:effectLst/>
                          <a:latin typeface="Arial" panose="020B0604020202020204" pitchFamily="34" charset="0"/>
                          <a:cs typeface="Arial" panose="020B0604020202020204" pitchFamily="34" charset="0"/>
                        </a:rPr>
                        <a:t>EA008</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Ampliación de redes urbanas de nivel 2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600.161.125</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137090355"/>
                  </a:ext>
                </a:extLst>
              </a:tr>
              <a:tr h="266233">
                <a:tc>
                  <a:txBody>
                    <a:bodyPr/>
                    <a:lstStyle/>
                    <a:p>
                      <a:pPr algn="ctr"/>
                      <a:r>
                        <a:rPr lang="es-CO" sz="900">
                          <a:effectLst/>
                          <a:latin typeface="Arial" panose="020B0604020202020204" pitchFamily="34" charset="0"/>
                          <a:cs typeface="Arial" panose="020B0604020202020204" pitchFamily="34" charset="0"/>
                        </a:rPr>
                        <a:t>EA009</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Ampliación de redes rurales de nivel 2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11.238.623.764</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88816319"/>
                  </a:ext>
                </a:extLst>
              </a:tr>
              <a:tr h="266233">
                <a:tc>
                  <a:txBody>
                    <a:bodyPr/>
                    <a:lstStyle/>
                    <a:p>
                      <a:pPr algn="ctr"/>
                      <a:r>
                        <a:rPr lang="es-CO" sz="900">
                          <a:effectLst/>
                          <a:latin typeface="Arial" panose="020B0604020202020204" pitchFamily="34" charset="0"/>
                          <a:cs typeface="Arial" panose="020B0604020202020204" pitchFamily="34" charset="0"/>
                        </a:rPr>
                        <a:t>EA010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Ampliación de redes urbanas de nivel 1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582.195.000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327396310"/>
                  </a:ext>
                </a:extLst>
              </a:tr>
              <a:tr h="266233">
                <a:tc>
                  <a:txBody>
                    <a:bodyPr/>
                    <a:lstStyle/>
                    <a:p>
                      <a:pPr algn="ctr"/>
                      <a:r>
                        <a:rPr lang="es-CO" sz="900">
                          <a:effectLst/>
                          <a:latin typeface="Arial" panose="020B0604020202020204" pitchFamily="34" charset="0"/>
                          <a:cs typeface="Arial" panose="020B0604020202020204" pitchFamily="34" charset="0"/>
                        </a:rPr>
                        <a:t>EA011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Ampliación de redes rurales de nivel 1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1.612.545.000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2575012949"/>
                  </a:ext>
                </a:extLst>
              </a:tr>
              <a:tr h="399350">
                <a:tc>
                  <a:txBody>
                    <a:bodyPr/>
                    <a:lstStyle/>
                    <a:p>
                      <a:pPr algn="ctr"/>
                      <a:r>
                        <a:rPr lang="es-CO" sz="900">
                          <a:effectLst/>
                          <a:latin typeface="Arial" panose="020B0604020202020204" pitchFamily="34" charset="0"/>
                          <a:cs typeface="Arial" panose="020B0604020202020204" pitchFamily="34" charset="0"/>
                        </a:rPr>
                        <a:t>EA012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Construcción subestación Puerto Nidia 2 MVA 34,5/13,8 kV, municipio de Fortul, departamento de Arauca. </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3 y 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1.235.499.204</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1387033201"/>
                  </a:ext>
                </a:extLst>
              </a:tr>
              <a:tr h="399350">
                <a:tc>
                  <a:txBody>
                    <a:bodyPr/>
                    <a:lstStyle/>
                    <a:p>
                      <a:pPr algn="ctr"/>
                      <a:r>
                        <a:rPr lang="es-CO" sz="900">
                          <a:effectLst/>
                          <a:latin typeface="Arial" panose="020B0604020202020204" pitchFamily="34" charset="0"/>
                          <a:cs typeface="Arial" panose="020B0604020202020204" pitchFamily="34" charset="0"/>
                        </a:rPr>
                        <a:t>EA013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Implementación de equipos de la calidad de la potencia en la subestación Zona Industrial, municipio de Arauca del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3 y 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936.539.272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1913127185"/>
                  </a:ext>
                </a:extLst>
              </a:tr>
              <a:tr h="266233">
                <a:tc>
                  <a:txBody>
                    <a:bodyPr/>
                    <a:lstStyle/>
                    <a:p>
                      <a:pPr algn="ctr"/>
                      <a:r>
                        <a:rPr lang="es-CO" sz="900">
                          <a:effectLst/>
                          <a:latin typeface="Arial" panose="020B0604020202020204" pitchFamily="34" charset="0"/>
                          <a:cs typeface="Arial" panose="020B0604020202020204" pitchFamily="34" charset="0"/>
                        </a:rPr>
                        <a:t>EA014</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Suministro e instalación de equipos en subestaciones de Fortul y Cravo Norte, departamento de Arauca</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126.291.000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2088453664"/>
                  </a:ext>
                </a:extLst>
              </a:tr>
              <a:tr h="133117">
                <a:tc>
                  <a:txBody>
                    <a:bodyPr/>
                    <a:lstStyle/>
                    <a:p>
                      <a:pPr algn="ctr"/>
                      <a:r>
                        <a:rPr lang="es-CO" sz="900">
                          <a:effectLst/>
                          <a:latin typeface="Arial" panose="020B0604020202020204" pitchFamily="34" charset="0"/>
                          <a:cs typeface="Arial" panose="020B0604020202020204" pitchFamily="34" charset="0"/>
                        </a:rPr>
                        <a:t>EA016</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dirty="0">
                          <a:effectLst/>
                          <a:latin typeface="Arial" panose="020B0604020202020204" pitchFamily="34" charset="0"/>
                          <a:cs typeface="Arial" panose="020B0604020202020204" pitchFamily="34" charset="0"/>
                        </a:rPr>
                        <a:t>Adecuación Pórtico 13.2 kV Subestación Panamá</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52.480.272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893727521"/>
                  </a:ext>
                </a:extLst>
              </a:tr>
              <a:tr h="399350">
                <a:tc>
                  <a:txBody>
                    <a:bodyPr/>
                    <a:lstStyle/>
                    <a:p>
                      <a:pPr algn="ctr"/>
                      <a:r>
                        <a:rPr lang="es-CO" sz="900">
                          <a:effectLst/>
                          <a:latin typeface="Arial" panose="020B0604020202020204" pitchFamily="34" charset="0"/>
                          <a:cs typeface="Arial" panose="020B0604020202020204" pitchFamily="34" charset="0"/>
                        </a:rPr>
                        <a:t>EA017</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a:effectLst/>
                          <a:latin typeface="Arial" panose="020B0604020202020204" pitchFamily="34" charset="0"/>
                          <a:cs typeface="Arial" panose="020B0604020202020204" pitchFamily="34" charset="0"/>
                        </a:rPr>
                        <a:t>Reposición de reconectador del nivel 3 en la subestación Puerto Rondón departamento de Arauca.</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dirty="0">
                          <a:effectLst/>
                          <a:latin typeface="Arial" panose="020B0604020202020204" pitchFamily="34" charset="0"/>
                          <a:cs typeface="Arial" panose="020B0604020202020204" pitchFamily="34" charset="0"/>
                        </a:rPr>
                        <a:t>3</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dirty="0">
                          <a:effectLst/>
                          <a:latin typeface="Arial" panose="020B0604020202020204" pitchFamily="34" charset="0"/>
                          <a:cs typeface="Arial" panose="020B0604020202020204" pitchFamily="34" charset="0"/>
                        </a:rPr>
                        <a:t>III</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60.774.000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2658822936"/>
                  </a:ext>
                </a:extLst>
              </a:tr>
              <a:tr h="133117">
                <a:tc>
                  <a:txBody>
                    <a:bodyPr/>
                    <a:lstStyle/>
                    <a:p>
                      <a:pPr algn="ctr"/>
                      <a:r>
                        <a:rPr lang="es-CO" sz="900">
                          <a:effectLst/>
                          <a:latin typeface="Arial" panose="020B0604020202020204" pitchFamily="34" charset="0"/>
                          <a:cs typeface="Arial" panose="020B0604020202020204" pitchFamily="34" charset="0"/>
                        </a:rPr>
                        <a:t>EA018</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a:effectLst/>
                          <a:latin typeface="Arial" panose="020B0604020202020204" pitchFamily="34" charset="0"/>
                          <a:cs typeface="Arial" panose="020B0604020202020204" pitchFamily="34" charset="0"/>
                        </a:rPr>
                        <a:t>Adecuación línea 34,5kV Tame Puerto Nidia</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3</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dirty="0">
                          <a:effectLst/>
                          <a:latin typeface="Arial" panose="020B0604020202020204" pitchFamily="34" charset="0"/>
                          <a:cs typeface="Arial" panose="020B0604020202020204" pitchFamily="34" charset="0"/>
                        </a:rPr>
                        <a:t>II</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2.331.678.408</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2646204878"/>
                  </a:ext>
                </a:extLst>
              </a:tr>
              <a:tr h="266233">
                <a:tc>
                  <a:txBody>
                    <a:bodyPr/>
                    <a:lstStyle/>
                    <a:p>
                      <a:pPr algn="ctr"/>
                      <a:r>
                        <a:rPr lang="es-CO" sz="900">
                          <a:effectLst/>
                          <a:latin typeface="Arial" panose="020B0604020202020204" pitchFamily="34" charset="0"/>
                          <a:cs typeface="Arial" panose="020B0604020202020204" pitchFamily="34" charset="0"/>
                        </a:rPr>
                        <a:t>EA019</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a:effectLst/>
                          <a:latin typeface="Arial" panose="020B0604020202020204" pitchFamily="34" charset="0"/>
                          <a:cs typeface="Arial" panose="020B0604020202020204" pitchFamily="34" charset="0"/>
                        </a:rPr>
                        <a:t>Adecuación de alimentadores Subestación Zona Industrial</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2</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dirty="0">
                          <a:effectLst/>
                          <a:latin typeface="Arial" panose="020B0604020202020204" pitchFamily="34" charset="0"/>
                          <a:cs typeface="Arial" panose="020B0604020202020204" pitchFamily="34" charset="0"/>
                        </a:rPr>
                        <a:t>II</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dirty="0">
                          <a:effectLst/>
                          <a:latin typeface="Arial" panose="020B0604020202020204" pitchFamily="34" charset="0"/>
                          <a:cs typeface="Arial" panose="020B0604020202020204" pitchFamily="34" charset="0"/>
                        </a:rPr>
                        <a:t>1.320.094.714</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62397090"/>
                  </a:ext>
                </a:extLst>
              </a:tr>
              <a:tr h="266233">
                <a:tc>
                  <a:txBody>
                    <a:bodyPr/>
                    <a:lstStyle/>
                    <a:p>
                      <a:pPr algn="ctr"/>
                      <a:r>
                        <a:rPr lang="es-CO" sz="900">
                          <a:effectLst/>
                          <a:latin typeface="Arial" panose="020B0604020202020204" pitchFamily="34" charset="0"/>
                          <a:cs typeface="Arial" panose="020B0604020202020204" pitchFamily="34" charset="0"/>
                        </a:rPr>
                        <a:t>EA020</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r>
                        <a:rPr lang="es-CO" sz="900">
                          <a:effectLst/>
                          <a:latin typeface="Arial" panose="020B0604020202020204" pitchFamily="34" charset="0"/>
                          <a:cs typeface="Arial" panose="020B0604020202020204" pitchFamily="34" charset="0"/>
                        </a:rPr>
                        <a:t>Ampliación de líneas de baja tensión del departamento de Arauca</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1</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a:effectLst/>
                          <a:latin typeface="Arial" panose="020B0604020202020204" pitchFamily="34" charset="0"/>
                          <a:cs typeface="Arial" panose="020B0604020202020204" pitchFamily="34" charset="0"/>
                        </a:rPr>
                        <a:t>III</a:t>
                      </a:r>
                      <a:endParaRPr lang="es-CO" sz="100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tc>
                  <a:txBody>
                    <a:bodyPr/>
                    <a:lstStyle/>
                    <a:p>
                      <a:pPr algn="ctr"/>
                      <a:r>
                        <a:rPr lang="es-CO" sz="900" dirty="0">
                          <a:effectLst/>
                          <a:latin typeface="Arial" panose="020B0604020202020204" pitchFamily="34" charset="0"/>
                          <a:cs typeface="Arial" panose="020B0604020202020204" pitchFamily="34" charset="0"/>
                        </a:rPr>
                        <a:t>37.515.265</a:t>
                      </a:r>
                      <a:endParaRPr lang="es-CO" sz="1000" dirty="0">
                        <a:effectLst/>
                        <a:latin typeface="Arial" panose="020B0604020202020204" pitchFamily="34" charset="0"/>
                        <a:ea typeface="Times New Roman" panose="02020603050405020304" pitchFamily="18" charset="0"/>
                        <a:cs typeface="Arial" panose="020B0604020202020204" pitchFamily="34" charset="0"/>
                      </a:endParaRPr>
                    </a:p>
                  </a:txBody>
                  <a:tcPr marL="35296" marR="35296" marT="0" marB="0" anchor="b"/>
                </a:tc>
                <a:extLst>
                  <a:ext uri="{0D108BD9-81ED-4DB2-BD59-A6C34878D82A}">
                    <a16:rowId xmlns:a16="http://schemas.microsoft.com/office/drawing/2014/main" val="2643919929"/>
                  </a:ext>
                </a:extLst>
              </a:tr>
            </a:tbl>
          </a:graphicData>
        </a:graphic>
      </p:graphicFrame>
    </p:spTree>
    <p:extLst>
      <p:ext uri="{BB962C8B-B14F-4D97-AF65-F5344CB8AC3E}">
        <p14:creationId xmlns:p14="http://schemas.microsoft.com/office/powerpoint/2010/main" val="406160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544616" cy="2162130"/>
          </a:xfrm>
          <a:prstGeom prst="rect">
            <a:avLst/>
          </a:prstGeom>
          <a:noFill/>
        </p:spPr>
        <p:txBody>
          <a:bodyPr wrap="square" rtlCol="0">
            <a:spAutoFit/>
          </a:bodyPr>
          <a:lstStyle/>
          <a:p>
            <a:pPr lvl="0" algn="just">
              <a:spcBef>
                <a:spcPts val="1200"/>
              </a:spcBef>
              <a:spcAft>
                <a:spcPts val="300"/>
              </a:spcAft>
            </a:pP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2. ACCIONES ENCAMINADAS AL BENEFICIO DE LOS USUARIOS.</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155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9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248128" y="44624"/>
            <a:ext cx="4804154" cy="707886"/>
          </a:xfrm>
          <a:prstGeom prst="rect">
            <a:avLst/>
          </a:prstGeom>
          <a:noFill/>
        </p:spPr>
        <p:txBody>
          <a:bodyPr wrap="square" rtlCol="0">
            <a:spAutoFit/>
          </a:bodyPr>
          <a:lstStyle/>
          <a:p>
            <a:pPr lvl="0" algn="just">
              <a:spcBef>
                <a:spcPts val="1200"/>
              </a:spcBef>
              <a:spcAft>
                <a:spcPts val="300"/>
              </a:spcAft>
            </a:pPr>
            <a:r>
              <a:rPr lang="es-MX"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rPr>
              <a:t>ACCIONES ENCAMINADAS AL BENEFICIO DE LOS USUARIOS</a:t>
            </a: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E117B9F-13EE-4EA4-87B5-82E128FE8F0D}"/>
              </a:ext>
            </a:extLst>
          </p:cNvPr>
          <p:cNvSpPr txBox="1"/>
          <p:nvPr/>
        </p:nvSpPr>
        <p:spPr>
          <a:xfrm>
            <a:off x="191344" y="1264692"/>
            <a:ext cx="11665296" cy="2308324"/>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Enelar para el año 2019 desarrolló proyectos cuyo objetivo principal es garantizar la prestación del servicio de energía eléctrica con altos estándares de calidad. Las inversiones se enfocaron en la ampliación, adecuación, reposición, remodelación, construcción o suministro de la infraestructura eléctrica del departamento de Arauca, en los cuales garantizan a corto plazo la mejoría del nivel de tensión, la calidad del servicio de los usuarios finales; así como los beneficios a mediano plazo tales como calidad de vida, el desarrollo tecnológico de los usuarios gracias a la inversión de los proyectos, teniendo en cuenta que se obtiene una mejora en la confiabilidad del sistema, así como ampliación de la infraestructura eléctrica y de respuesta para atender de forma rápida y directa a las necesidades de sus usuarios. </a:t>
            </a:r>
            <a:endParaRPr lang="es-CO" dirty="0"/>
          </a:p>
        </p:txBody>
      </p:sp>
    </p:spTree>
    <p:extLst>
      <p:ext uri="{BB962C8B-B14F-4D97-AF65-F5344CB8AC3E}">
        <p14:creationId xmlns:p14="http://schemas.microsoft.com/office/powerpoint/2010/main" val="101776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861646" cy="2354491"/>
          </a:xfrm>
          <a:prstGeom prst="rect">
            <a:avLst/>
          </a:prstGeom>
          <a:noFill/>
        </p:spPr>
        <p:txBody>
          <a:bodyPr wrap="square" rtlCol="0">
            <a:spAutoFit/>
          </a:bodyPr>
          <a:lstStyle/>
          <a:p>
            <a:pPr algn="just">
              <a:spcBef>
                <a:spcPts val="1200"/>
              </a:spcBef>
              <a:spcAft>
                <a:spcPts val="300"/>
              </a:spcAft>
            </a:pP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3. DESCRIPCIÓN DEL SISTEMA OPERADO</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668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dirty="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C11B0B6C-78E2-409B-A3A6-7D6C07958F8D}"/>
              </a:ext>
            </a:extLst>
          </p:cNvPr>
          <p:cNvSpPr txBox="1"/>
          <p:nvPr/>
        </p:nvSpPr>
        <p:spPr>
          <a:xfrm>
            <a:off x="299356" y="929481"/>
            <a:ext cx="11593288" cy="646331"/>
          </a:xfrm>
          <a:prstGeom prst="rect">
            <a:avLst/>
          </a:prstGeom>
          <a:noFill/>
        </p:spPr>
        <p:txBody>
          <a:bodyPr wrap="square">
            <a:spAutoFit/>
          </a:bodyPr>
          <a:lstStyle/>
          <a:p>
            <a:r>
              <a:rPr lang="es-CO" sz="1800" dirty="0">
                <a:effectLst/>
                <a:latin typeface="Arial" panose="020B0604020202020204" pitchFamily="34" charset="0"/>
                <a:ea typeface="Times New Roman" panose="02020603050405020304" pitchFamily="18" charset="0"/>
              </a:rPr>
              <a:t>El sistema eléctrico de Enelar E.S.P. se conecta al Sistema de Transmisión Nacional en las subestaciones de Banadía y Caño Limón operadas por ISA </a:t>
            </a:r>
            <a:r>
              <a:rPr lang="es-CO" sz="1800" dirty="0" err="1">
                <a:effectLst/>
                <a:latin typeface="Arial" panose="020B0604020202020204" pitchFamily="34" charset="0"/>
                <a:ea typeface="Times New Roman" panose="02020603050405020304" pitchFamily="18" charset="0"/>
              </a:rPr>
              <a:t>Intercolombia</a:t>
            </a:r>
            <a:r>
              <a:rPr lang="es-CO" sz="1800" dirty="0">
                <a:effectLst/>
                <a:latin typeface="Arial" panose="020B0604020202020204" pitchFamily="34" charset="0"/>
                <a:ea typeface="Times New Roman" panose="02020603050405020304" pitchFamily="18" charset="0"/>
              </a:rPr>
              <a:t>. </a:t>
            </a:r>
            <a:endParaRPr lang="es-CO" dirty="0"/>
          </a:p>
        </p:txBody>
      </p:sp>
      <p:pic>
        <p:nvPicPr>
          <p:cNvPr id="9" name="Imagen 8">
            <a:extLst>
              <a:ext uri="{FF2B5EF4-FFF2-40B4-BE49-F238E27FC236}">
                <a16:creationId xmlns:a16="http://schemas.microsoft.com/office/drawing/2014/main" id="{64F1E659-3579-4BE3-83DA-1AF48A0DFE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664" y="1700808"/>
            <a:ext cx="6480720" cy="3672408"/>
          </a:xfrm>
          <a:prstGeom prst="rect">
            <a:avLst/>
          </a:prstGeom>
          <a:noFill/>
          <a:ln w="3175">
            <a:solidFill>
              <a:schemeClr val="tx1"/>
            </a:solidFill>
          </a:ln>
        </p:spPr>
      </p:pic>
    </p:spTree>
    <p:extLst>
      <p:ext uri="{BB962C8B-B14F-4D97-AF65-F5344CB8AC3E}">
        <p14:creationId xmlns:p14="http://schemas.microsoft.com/office/powerpoint/2010/main" val="33299911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TotalTime>
  <Words>2006</Words>
  <Application>Microsoft Office PowerPoint</Application>
  <PresentationFormat>Panorámica</PresentationFormat>
  <Paragraphs>286</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Bookman Old Style</vt:lpstr>
      <vt:lpstr>Calibri</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Anibal Fuentes</dc:creator>
  <cp:lastModifiedBy>8CG0035MWV</cp:lastModifiedBy>
  <cp:revision>243</cp:revision>
  <dcterms:created xsi:type="dcterms:W3CDTF">2018-08-17T21:40:28Z</dcterms:created>
  <dcterms:modified xsi:type="dcterms:W3CDTF">2020-12-11T21:39:10Z</dcterms:modified>
</cp:coreProperties>
</file>