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26" r:id="rId2"/>
    <p:sldId id="424" r:id="rId3"/>
    <p:sldId id="428" r:id="rId4"/>
    <p:sldId id="494" r:id="rId5"/>
    <p:sldId id="474" r:id="rId6"/>
    <p:sldId id="429" r:id="rId7"/>
    <p:sldId id="475" r:id="rId8"/>
    <p:sldId id="476" r:id="rId9"/>
    <p:sldId id="496" r:id="rId10"/>
    <p:sldId id="497" r:id="rId11"/>
    <p:sldId id="477" r:id="rId12"/>
    <p:sldId id="478" r:id="rId13"/>
    <p:sldId id="479" r:id="rId14"/>
    <p:sldId id="480" r:id="rId15"/>
    <p:sldId id="482" r:id="rId16"/>
    <p:sldId id="483" r:id="rId17"/>
    <p:sldId id="484" r:id="rId18"/>
    <p:sldId id="441" r:id="rId19"/>
    <p:sldId id="485" r:id="rId20"/>
    <p:sldId id="487" r:id="rId21"/>
    <p:sldId id="427" r:id="rId22"/>
    <p:sldId id="434" r:id="rId23"/>
    <p:sldId id="488" r:id="rId24"/>
    <p:sldId id="489" r:id="rId25"/>
    <p:sldId id="490" r:id="rId26"/>
    <p:sldId id="491" r:id="rId27"/>
    <p:sldId id="498" r:id="rId28"/>
    <p:sldId id="468"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9"/>
    <a:srgbClr val="F8F8F8"/>
    <a:srgbClr val="00549E"/>
    <a:srgbClr val="FCDDCF"/>
    <a:srgbClr val="0070C0"/>
    <a:srgbClr val="4F81BD"/>
    <a:srgbClr val="00A49A"/>
    <a:srgbClr val="FFCB00"/>
    <a:srgbClr val="5959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5501" autoAdjust="0"/>
  </p:normalViewPr>
  <p:slideViewPr>
    <p:cSldViewPr>
      <p:cViewPr varScale="1">
        <p:scale>
          <a:sx n="118" d="100"/>
          <a:sy n="118" d="100"/>
        </p:scale>
        <p:origin x="102"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GESTION%20DE%20ACTIVOS\DIAGNOSTICO\Herramienta%20diagnostico%20y%20seguimiento%20SGA%2002dic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plotArea>
      <c:layout>
        <c:manualLayout>
          <c:layoutTarget val="inner"/>
          <c:xMode val="edge"/>
          <c:yMode val="edge"/>
          <c:x val="0.32461884576927352"/>
          <c:y val="0.34839932456474176"/>
          <c:w val="0.55046700654473801"/>
          <c:h val="0.63538031561516162"/>
        </c:manualLayout>
      </c:layout>
      <c:radarChart>
        <c:radarStyle val="marker"/>
        <c:varyColors val="0"/>
        <c:ser>
          <c:idx val="0"/>
          <c:order val="0"/>
          <c:tx>
            <c:strRef>
              <c:f>'RESULTADOS DIAGNÓSTICO 2020'!$B$2</c:f>
              <c:strCache>
                <c:ptCount val="1"/>
                <c:pt idx="0">
                  <c:v>DIAGNÓSTICO DEL SISTEMA DE GESTIÓN DE ACTIVOS ISO 55001</c:v>
                </c:pt>
              </c:strCache>
            </c:strRef>
          </c:tx>
          <c:marker>
            <c:symbol val="none"/>
          </c:marker>
          <c:cat>
            <c:strRef>
              <c:f>('RESULTADOS DIAGNÓSTICO 2020'!$B$5,'RESULTADOS DIAGNÓSTICO 2020'!$B$10,'RESULTADOS DIAGNÓSTICO 2020'!$B$14,'RESULTADOS DIAGNÓSTICO 2020'!$B$17,'RESULTADOS DIAGNÓSTICO 2020'!$B$24,'RESULTADOS DIAGNÓSTICO 2020'!$B$28,'RESULTADOS DIAGNÓSTICO 2020'!$B$32)</c:f>
              <c:strCache>
                <c:ptCount val="7"/>
                <c:pt idx="0">
                  <c:v>4. CONTEXTO DE LA ORGANIZACION
</c:v>
                </c:pt>
                <c:pt idx="1">
                  <c:v>5. LIDERAZGO</c:v>
                </c:pt>
                <c:pt idx="2">
                  <c:v>6. PLANIFICACIÓN</c:v>
                </c:pt>
                <c:pt idx="3">
                  <c:v>7. SOPORTE</c:v>
                </c:pt>
                <c:pt idx="4">
                  <c:v>8. OPERACIÓN</c:v>
                </c:pt>
                <c:pt idx="5">
                  <c:v>9. EVALUACIÓN DEL DESEMPEÑO</c:v>
                </c:pt>
                <c:pt idx="6">
                  <c:v>10. MEJORA</c:v>
                </c:pt>
              </c:strCache>
            </c:strRef>
          </c:cat>
          <c:val>
            <c:numRef>
              <c:f>('RESULTADOS DIAGNÓSTICO 2020'!$C$5,'RESULTADOS DIAGNÓSTICO 2020'!$C$10,'RESULTADOS DIAGNÓSTICO 2020'!$C$14,'RESULTADOS DIAGNÓSTICO 2020'!$C$17,'RESULTADOS DIAGNÓSTICO 2020'!$C$24,'RESULTADOS DIAGNÓSTICO 2020'!$C$28,'RESULTADOS DIAGNÓSTICO 2020'!$C$32)</c:f>
              <c:numCache>
                <c:formatCode>General</c:formatCode>
                <c:ptCount val="7"/>
                <c:pt idx="0">
                  <c:v>1</c:v>
                </c:pt>
                <c:pt idx="1">
                  <c:v>2</c:v>
                </c:pt>
                <c:pt idx="2">
                  <c:v>2</c:v>
                </c:pt>
                <c:pt idx="3">
                  <c:v>1.8333333333333333</c:v>
                </c:pt>
                <c:pt idx="4">
                  <c:v>2</c:v>
                </c:pt>
                <c:pt idx="5">
                  <c:v>1.6666666666666667</c:v>
                </c:pt>
                <c:pt idx="6">
                  <c:v>1</c:v>
                </c:pt>
              </c:numCache>
            </c:numRef>
          </c:val>
          <c:extLst>
            <c:ext xmlns:c16="http://schemas.microsoft.com/office/drawing/2014/chart" uri="{C3380CC4-5D6E-409C-BE32-E72D297353CC}">
              <c16:uniqueId val="{00000000-AA9D-4C61-AB7B-C4EC395B28F2}"/>
            </c:ext>
          </c:extLst>
        </c:ser>
        <c:dLbls>
          <c:showLegendKey val="0"/>
          <c:showVal val="0"/>
          <c:showCatName val="0"/>
          <c:showSerName val="0"/>
          <c:showPercent val="0"/>
          <c:showBubbleSize val="0"/>
        </c:dLbls>
        <c:axId val="48308224"/>
        <c:axId val="48309760"/>
      </c:radarChart>
      <c:catAx>
        <c:axId val="48308224"/>
        <c:scaling>
          <c:orientation val="minMax"/>
        </c:scaling>
        <c:delete val="0"/>
        <c:axPos val="b"/>
        <c:majorGridlines/>
        <c:numFmt formatCode="General" sourceLinked="0"/>
        <c:majorTickMark val="out"/>
        <c:minorTickMark val="none"/>
        <c:tickLblPos val="nextTo"/>
        <c:crossAx val="48309760"/>
        <c:crosses val="autoZero"/>
        <c:auto val="1"/>
        <c:lblAlgn val="ctr"/>
        <c:lblOffset val="100"/>
        <c:noMultiLvlLbl val="0"/>
      </c:catAx>
      <c:valAx>
        <c:axId val="48309760"/>
        <c:scaling>
          <c:orientation val="minMax"/>
          <c:max val="5"/>
        </c:scaling>
        <c:delete val="0"/>
        <c:axPos val="l"/>
        <c:majorGridlines/>
        <c:numFmt formatCode="General" sourceLinked="1"/>
        <c:majorTickMark val="cross"/>
        <c:minorTickMark val="none"/>
        <c:tickLblPos val="nextTo"/>
        <c:crossAx val="483082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16EC-8390-4AB2-A719-06B6EE6E8773}" type="datetimeFigureOut">
              <a:rPr lang="es-CO" smtClean="0"/>
              <a:pPr/>
              <a:t>31/03/2021</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AEC27-70C6-4399-AC1A-32B2F43A5770}" type="slidenum">
              <a:rPr lang="es-CO" smtClean="0"/>
              <a:pPr/>
              <a:t>‹Nº›</a:t>
            </a:fld>
            <a:endParaRPr lang="es-CO" dirty="0"/>
          </a:p>
        </p:txBody>
      </p:sp>
    </p:spTree>
    <p:extLst>
      <p:ext uri="{BB962C8B-B14F-4D97-AF65-F5344CB8AC3E}">
        <p14:creationId xmlns:p14="http://schemas.microsoft.com/office/powerpoint/2010/main" val="16863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5771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1345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2193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03145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00099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7187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735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0544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1224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87260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31/03/2021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31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FBCFC-80B8-499A-B4A1-52C0865DB1B8}" type="datetimeFigureOut">
              <a:rPr lang="es-CO" smtClean="0"/>
              <a:pPr/>
              <a:t>31/03/2021</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6630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EÑOS\ENELAR 2020\PLANTILLA PRESENTACIONES 2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2"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3">
            <a:extLst>
              <a:ext uri="{FF2B5EF4-FFF2-40B4-BE49-F238E27FC236}">
                <a16:creationId xmlns:a16="http://schemas.microsoft.com/office/drawing/2014/main" id="{323B7A99-F8C8-427B-96DD-CEC8B01982E6}"/>
              </a:ext>
            </a:extLst>
          </p:cNvPr>
          <p:cNvSpPr txBox="1"/>
          <p:nvPr/>
        </p:nvSpPr>
        <p:spPr>
          <a:xfrm>
            <a:off x="983432" y="3338305"/>
            <a:ext cx="8136904" cy="461665"/>
          </a:xfrm>
          <a:prstGeom prst="rect">
            <a:avLst/>
          </a:prstGeom>
          <a:noFill/>
        </p:spPr>
        <p:txBody>
          <a:bodyPr wrap="square" rtlCol="0">
            <a:spAutoFit/>
          </a:bodyPr>
          <a:lstStyle/>
          <a:p>
            <a:pPr algn="ctr"/>
            <a:r>
              <a:rPr lang="es-CO"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INFORME SEGUNDO AÑO PLAN DE INVERSIONES</a:t>
            </a:r>
            <a:endParaRPr lang="es-CO" sz="2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6" name="Conector recto 5">
            <a:extLst>
              <a:ext uri="{FF2B5EF4-FFF2-40B4-BE49-F238E27FC236}">
                <a16:creationId xmlns:a16="http://schemas.microsoft.com/office/drawing/2014/main" id="{0765EB81-1CF0-49FF-8F05-023E155A34D8}"/>
              </a:ext>
            </a:extLst>
          </p:cNvPr>
          <p:cNvCxnSpPr/>
          <p:nvPr/>
        </p:nvCxnSpPr>
        <p:spPr>
          <a:xfrm>
            <a:off x="1218130" y="3917737"/>
            <a:ext cx="96490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1621012-2232-4B8E-B5B4-95BB5C3FFE03}"/>
              </a:ext>
            </a:extLst>
          </p:cNvPr>
          <p:cNvSpPr txBox="1"/>
          <p:nvPr/>
        </p:nvSpPr>
        <p:spPr>
          <a:xfrm>
            <a:off x="1218130" y="4035505"/>
            <a:ext cx="5184576" cy="523220"/>
          </a:xfrm>
          <a:prstGeom prst="rect">
            <a:avLst/>
          </a:prstGeom>
          <a:noFill/>
        </p:spPr>
        <p:txBody>
          <a:bodyPr wrap="square" rtlCol="0">
            <a:spAutoFit/>
          </a:bodyPr>
          <a:lstStyle/>
          <a:p>
            <a:r>
              <a:rPr lang="es-CO" sz="2800" dirty="0">
                <a:solidFill>
                  <a:schemeClr val="bg1"/>
                </a:solidFill>
                <a:latin typeface="Tahoma" panose="020B0604030504040204" pitchFamily="34" charset="0"/>
                <a:ea typeface="Tahoma" panose="020B0604030504040204" pitchFamily="34" charset="0"/>
                <a:cs typeface="Tahoma" panose="020B0604030504040204" pitchFamily="34" charset="0"/>
              </a:rPr>
              <a:t>Marzo 2021</a:t>
            </a:r>
            <a:endParaRPr lang="es-E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A91B8582-C663-4A09-9615-1CB5C1F3C420}"/>
              </a:ext>
            </a:extLst>
          </p:cNvPr>
          <p:cNvSpPr txBox="1"/>
          <p:nvPr/>
        </p:nvSpPr>
        <p:spPr>
          <a:xfrm>
            <a:off x="643880" y="1268760"/>
            <a:ext cx="6172200" cy="369332"/>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cs typeface="Arial" panose="020B0604020202020204" pitchFamily="34" charset="0"/>
              </a:rPr>
              <a:t>Estadísticas descriptivas del sistema:</a:t>
            </a:r>
            <a:endParaRPr lang="es-CO"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89929106"/>
              </p:ext>
            </p:extLst>
          </p:nvPr>
        </p:nvGraphicFramePr>
        <p:xfrm>
          <a:off x="1328975" y="1916832"/>
          <a:ext cx="9577060" cy="3600399"/>
        </p:xfrm>
        <a:graphic>
          <a:graphicData uri="http://schemas.openxmlformats.org/drawingml/2006/table">
            <a:tbl>
              <a:tblPr/>
              <a:tblGrid>
                <a:gridCol w="1512168">
                  <a:extLst>
                    <a:ext uri="{9D8B030D-6E8A-4147-A177-3AD203B41FA5}">
                      <a16:colId xmlns:a16="http://schemas.microsoft.com/office/drawing/2014/main" val="2443611880"/>
                    </a:ext>
                  </a:extLst>
                </a:gridCol>
                <a:gridCol w="1920212">
                  <a:extLst>
                    <a:ext uri="{9D8B030D-6E8A-4147-A177-3AD203B41FA5}">
                      <a16:colId xmlns:a16="http://schemas.microsoft.com/office/drawing/2014/main" val="1954765824"/>
                    </a:ext>
                  </a:extLst>
                </a:gridCol>
                <a:gridCol w="1536170">
                  <a:extLst>
                    <a:ext uri="{9D8B030D-6E8A-4147-A177-3AD203B41FA5}">
                      <a16:colId xmlns:a16="http://schemas.microsoft.com/office/drawing/2014/main" val="1241048016"/>
                    </a:ext>
                  </a:extLst>
                </a:gridCol>
                <a:gridCol w="1536170">
                  <a:extLst>
                    <a:ext uri="{9D8B030D-6E8A-4147-A177-3AD203B41FA5}">
                      <a16:colId xmlns:a16="http://schemas.microsoft.com/office/drawing/2014/main" val="135981918"/>
                    </a:ext>
                  </a:extLst>
                </a:gridCol>
                <a:gridCol w="1536170">
                  <a:extLst>
                    <a:ext uri="{9D8B030D-6E8A-4147-A177-3AD203B41FA5}">
                      <a16:colId xmlns:a16="http://schemas.microsoft.com/office/drawing/2014/main" val="1545617390"/>
                    </a:ext>
                  </a:extLst>
                </a:gridCol>
                <a:gridCol w="1536170">
                  <a:extLst>
                    <a:ext uri="{9D8B030D-6E8A-4147-A177-3AD203B41FA5}">
                      <a16:colId xmlns:a16="http://schemas.microsoft.com/office/drawing/2014/main" val="2530295462"/>
                    </a:ext>
                  </a:extLst>
                </a:gridCol>
              </a:tblGrid>
              <a:tr h="236424">
                <a:tc>
                  <a:txBody>
                    <a:bodyPr/>
                    <a:lstStyle/>
                    <a:p>
                      <a:pPr algn="ctr" fontAlgn="ctr"/>
                      <a:r>
                        <a:rPr lang="es-CO" sz="1050" b="1" i="0" u="none" strike="noStrike" dirty="0">
                          <a:solidFill>
                            <a:srgbClr val="000000"/>
                          </a:solidFill>
                          <a:effectLst/>
                          <a:latin typeface="Arial" panose="020B0604020202020204" pitchFamily="34" charset="0"/>
                        </a:rPr>
                        <a:t>Aspecto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Clasificación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dirty="0">
                          <a:solidFill>
                            <a:srgbClr val="000000"/>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Variación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5119088"/>
                  </a:ext>
                </a:extLst>
              </a:tr>
              <a:tr h="299470">
                <a:tc>
                  <a:txBody>
                    <a:bodyPr/>
                    <a:lstStyle/>
                    <a:p>
                      <a:pPr algn="l" fontAlgn="ctr"/>
                      <a:r>
                        <a:rPr lang="es-CO" sz="1050" b="0" i="0" u="none" strike="noStrike" dirty="0">
                          <a:solidFill>
                            <a:srgbClr val="000000"/>
                          </a:solidFill>
                          <a:effectLst/>
                          <a:latin typeface="Arial" panose="020B0604020202020204" pitchFamily="34" charset="0"/>
                        </a:rPr>
                        <a:t>Cantidad de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70 162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82 793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89 805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7.80%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289243"/>
                  </a:ext>
                </a:extLst>
              </a:tr>
              <a:tr h="299470">
                <a:tc>
                  <a:txBody>
                    <a:bodyPr/>
                    <a:lstStyle/>
                    <a:p>
                      <a:pPr algn="l" fontAlgn="ctr"/>
                      <a:r>
                        <a:rPr lang="es-CO" sz="1050" b="0" i="0" u="none" strike="noStrike">
                          <a:solidFill>
                            <a:srgbClr val="000000"/>
                          </a:solidFill>
                          <a:effectLst/>
                          <a:latin typeface="Arial" panose="020B0604020202020204" pitchFamily="34" charset="0"/>
                        </a:rPr>
                        <a:t>Demanda de energía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(MWh)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159 809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180 632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185 671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77729"/>
                  </a:ext>
                </a:extLst>
              </a:tr>
              <a:tr h="443577">
                <a:tc rowSpan="2">
                  <a:txBody>
                    <a:bodyPr/>
                    <a:lstStyle/>
                    <a:p>
                      <a:pPr algn="l" fontAlgn="ctr"/>
                      <a:r>
                        <a:rPr lang="es-CO" sz="1050" b="0" i="0" u="none" strike="noStrike" dirty="0">
                          <a:solidFill>
                            <a:srgbClr val="000000"/>
                          </a:solidFill>
                          <a:effectLst/>
                          <a:latin typeface="Arial" panose="020B0604020202020204" pitchFamily="34" charset="0"/>
                        </a:rPr>
                        <a:t>Demanda de </a:t>
                      </a:r>
                      <a:r>
                        <a:rPr lang="es-CO" sz="1050" b="0" i="0" u="none" strike="noStrike" dirty="0" smtClean="0">
                          <a:solidFill>
                            <a:srgbClr val="000000"/>
                          </a:solidFill>
                          <a:effectLst/>
                          <a:latin typeface="Arial" panose="020B0604020202020204" pitchFamily="34" charset="0"/>
                        </a:rPr>
                        <a:t>potencia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dirty="0">
                          <a:solidFill>
                            <a:srgbClr val="000000"/>
                          </a:solidFill>
                          <a:effectLst/>
                          <a:latin typeface="Arial" panose="020B0604020202020204" pitchFamily="34" charset="0"/>
                        </a:rPr>
                        <a:t>Máximo valor del sistema (MW)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-0.30%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352861"/>
                  </a:ext>
                </a:extLst>
              </a:tr>
              <a:tr h="443577">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dirty="0">
                          <a:solidFill>
                            <a:srgbClr val="000000"/>
                          </a:solidFill>
                          <a:effectLst/>
                          <a:latin typeface="Arial" panose="020B0604020202020204" pitchFamily="34" charset="0"/>
                        </a:rPr>
                        <a:t>Mínimo valor del sistema (MW)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565342"/>
                  </a:ext>
                </a:extLst>
              </a:tr>
              <a:tr h="236424">
                <a:tc>
                  <a:txBody>
                    <a:bodyPr/>
                    <a:lstStyle/>
                    <a:p>
                      <a:pPr algn="l" fontAlgn="ctr"/>
                      <a:r>
                        <a:rPr lang="es-CO" sz="1050" b="0" i="0" u="none" strike="noStrike">
                          <a:solidFill>
                            <a:srgbClr val="000000"/>
                          </a:solidFill>
                          <a:effectLst/>
                          <a:latin typeface="Arial" panose="020B0604020202020204" pitchFamily="34" charset="0"/>
                        </a:rPr>
                        <a:t>Subestaciones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Cantidad 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95097"/>
                  </a:ext>
                </a:extLst>
              </a:tr>
              <a:tr h="299470">
                <a:tc rowSpan="4">
                  <a:txBody>
                    <a:bodyPr/>
                    <a:lstStyle/>
                    <a:p>
                      <a:pPr algn="l" fontAlgn="ctr"/>
                      <a:r>
                        <a:rPr lang="es-CO" sz="1050" b="0" i="0" u="none" strike="noStrike" dirty="0">
                          <a:solidFill>
                            <a:srgbClr val="000000"/>
                          </a:solidFill>
                          <a:effectLst/>
                          <a:latin typeface="Arial" panose="020B0604020202020204" pitchFamily="34" charset="0"/>
                        </a:rPr>
                        <a:t>Líneas y </a:t>
                      </a:r>
                      <a:r>
                        <a:rPr lang="es-CO" sz="1050" b="0" i="0" u="none" strike="noStrike" dirty="0" smtClean="0">
                          <a:solidFill>
                            <a:srgbClr val="000000"/>
                          </a:solidFill>
                          <a:effectLst/>
                          <a:latin typeface="Arial" panose="020B0604020202020204" pitchFamily="34" charset="0"/>
                        </a:rPr>
                        <a:t>redes</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4 (km)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547718"/>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3 (km)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59214"/>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2 (km)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5 316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5 941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6 005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646719"/>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 nivel de tensión 1 (km)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2 297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2 722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2 718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60502"/>
                  </a:ext>
                </a:extLst>
              </a:tr>
              <a:tr h="443577">
                <a:tc>
                  <a:txBody>
                    <a:bodyPr/>
                    <a:lstStyle/>
                    <a:p>
                      <a:pPr algn="l" fontAlgn="ctr"/>
                      <a:r>
                        <a:rPr lang="es-CO" sz="1050" b="0" i="0" u="none" strike="noStrike" dirty="0">
                          <a:solidFill>
                            <a:srgbClr val="000000"/>
                          </a:solidFill>
                          <a:effectLst/>
                          <a:latin typeface="Arial" panose="020B0604020202020204" pitchFamily="34" charset="0"/>
                        </a:rPr>
                        <a:t>Pérdidas de energía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Índice de pérdidas totales de sistema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30,36%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30.45%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31.97%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843293"/>
                  </a:ext>
                </a:extLst>
              </a:tr>
            </a:tbl>
          </a:graphicData>
        </a:graphic>
      </p:graphicFrame>
    </p:spTree>
    <p:extLst>
      <p:ext uri="{BB962C8B-B14F-4D97-AF65-F5344CB8AC3E}">
        <p14:creationId xmlns:p14="http://schemas.microsoft.com/office/powerpoint/2010/main" val="128773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4824536" cy="2977738"/>
          </a:xfrm>
          <a:prstGeom prst="rect">
            <a:avLst/>
          </a:prstGeom>
          <a:noFill/>
        </p:spPr>
        <p:txBody>
          <a:bodyPr wrap="square" rtlCol="0">
            <a:spAutoFit/>
          </a:bodyPr>
          <a:lstStyle/>
          <a:p>
            <a:pPr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4. </a:t>
            </a:r>
            <a:r>
              <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rPr>
              <a:t>RESUMEN PLAN DE INVERSIÓN APROBADO.</a:t>
            </a:r>
          </a:p>
          <a:p>
            <a:pPr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477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1067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3C958BEB-7445-46CD-8109-90F4484322CF}"/>
              </a:ext>
            </a:extLst>
          </p:cNvPr>
          <p:cNvSpPr txBox="1"/>
          <p:nvPr/>
        </p:nvSpPr>
        <p:spPr>
          <a:xfrm>
            <a:off x="296917" y="1054477"/>
            <a:ext cx="11860938" cy="646331"/>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 el plan de inversiones se aprobó un monto total de $ </a:t>
            </a:r>
            <a:r>
              <a:rPr lang="es-CO" sz="1800" dirty="0">
                <a:solidFill>
                  <a:srgbClr val="000000"/>
                </a:solidFill>
                <a:effectLst/>
                <a:latin typeface="Arial" panose="020B0604020202020204" pitchFamily="34" charset="0"/>
                <a:ea typeface="Times New Roman" panose="02020603050405020304" pitchFamily="18" charset="0"/>
              </a:rPr>
              <a:t>54.978.766.124</a:t>
            </a:r>
            <a:r>
              <a:rPr lang="es-CO" sz="1800" dirty="0">
                <a:effectLst/>
                <a:latin typeface="Arial" panose="020B0604020202020204" pitchFamily="34" charset="0"/>
                <a:ea typeface="Times New Roman" panose="02020603050405020304" pitchFamily="18" charset="0"/>
              </a:rPr>
              <a:t>. En los siguientes numerales se presenta el resumen por año, tipo de inversión, categoría de activos, nivel de tensión, etc.</a:t>
            </a:r>
            <a:endParaRPr lang="es-CO"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0C17EF45-1F16-4315-A279-AD73E564C060}"/>
              </a:ext>
            </a:extLst>
          </p:cNvPr>
          <p:cNvSpPr txBox="1"/>
          <p:nvPr/>
        </p:nvSpPr>
        <p:spPr>
          <a:xfrm>
            <a:off x="-312712" y="2060848"/>
            <a:ext cx="6172200"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4.1 Inversiones planeadas para cada año</a:t>
            </a:r>
            <a:endParaRPr lang="es-CO" sz="2000" b="1" dirty="0">
              <a:effectLst/>
              <a:latin typeface="Arial" panose="020B060402020202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076C58A-5C17-4614-9561-89AD7D0C07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17" y="2621490"/>
            <a:ext cx="6351905" cy="327660"/>
          </a:xfrm>
          <a:prstGeom prst="rect">
            <a:avLst/>
          </a:prstGeom>
          <a:noFill/>
          <a:ln>
            <a:noFill/>
          </a:ln>
        </p:spPr>
      </p:pic>
      <p:sp>
        <p:nvSpPr>
          <p:cNvPr id="15" name="CuadroTexto 14">
            <a:extLst>
              <a:ext uri="{FF2B5EF4-FFF2-40B4-BE49-F238E27FC236}">
                <a16:creationId xmlns:a16="http://schemas.microsoft.com/office/drawing/2014/main" id="{0B5D0E26-87DD-4EAB-BB49-80757521E701}"/>
              </a:ext>
            </a:extLst>
          </p:cNvPr>
          <p:cNvSpPr txBox="1"/>
          <p:nvPr/>
        </p:nvSpPr>
        <p:spPr>
          <a:xfrm>
            <a:off x="-360040" y="3356992"/>
            <a:ext cx="3359696"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4.2 Inversiones por tipo</a:t>
            </a:r>
            <a:endParaRPr lang="es-CO" sz="2000" b="1" dirty="0">
              <a:effectLst/>
              <a:latin typeface="Arial" panose="020B06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12583D76-FD66-438F-B387-FC8D22C94D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17" y="3856172"/>
            <a:ext cx="2609850" cy="953770"/>
          </a:xfrm>
          <a:prstGeom prst="rect">
            <a:avLst/>
          </a:prstGeom>
          <a:noFill/>
          <a:ln>
            <a:noFill/>
          </a:ln>
        </p:spPr>
      </p:pic>
      <p:sp>
        <p:nvSpPr>
          <p:cNvPr id="17" name="CuadroTexto 16">
            <a:extLst>
              <a:ext uri="{FF2B5EF4-FFF2-40B4-BE49-F238E27FC236}">
                <a16:creationId xmlns:a16="http://schemas.microsoft.com/office/drawing/2014/main" id="{F295E10C-3C89-4B22-B9F1-8019C4747E18}"/>
              </a:ext>
            </a:extLst>
          </p:cNvPr>
          <p:cNvSpPr txBox="1"/>
          <p:nvPr/>
        </p:nvSpPr>
        <p:spPr>
          <a:xfrm>
            <a:off x="6888088" y="2103984"/>
            <a:ext cx="4896544"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4.3 Inversiones por nivel de tensión</a:t>
            </a:r>
            <a:endParaRPr lang="es-CO" sz="2000" b="1" dirty="0">
              <a:effectLst/>
              <a:latin typeface="Arial" panose="020B060402020202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1C061FA-65F1-4534-A07E-9104F498FC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144" y="2621490"/>
            <a:ext cx="2571750" cy="996315"/>
          </a:xfrm>
          <a:prstGeom prst="rect">
            <a:avLst/>
          </a:prstGeom>
          <a:noFill/>
          <a:ln>
            <a:noFill/>
          </a:ln>
        </p:spPr>
      </p:pic>
      <p:sp>
        <p:nvSpPr>
          <p:cNvPr id="20" name="CuadroTexto 19">
            <a:extLst>
              <a:ext uri="{FF2B5EF4-FFF2-40B4-BE49-F238E27FC236}">
                <a16:creationId xmlns:a16="http://schemas.microsoft.com/office/drawing/2014/main" id="{A112B698-A217-4B3F-8F33-25987C0C6AFB}"/>
              </a:ext>
            </a:extLst>
          </p:cNvPr>
          <p:cNvSpPr txBox="1"/>
          <p:nvPr/>
        </p:nvSpPr>
        <p:spPr>
          <a:xfrm>
            <a:off x="6888088" y="4009891"/>
            <a:ext cx="4896544" cy="646331"/>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4.4 Inversiones para reposición, calidad del servicio y expansión</a:t>
            </a:r>
            <a:endParaRPr lang="es-CO" sz="2000" b="1" dirty="0">
              <a:effectLst/>
              <a:latin typeface="Arial" panose="020B060402020202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D43EE37-A228-4930-8AB7-216F256EF2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144" y="4871676"/>
            <a:ext cx="2942590" cy="744220"/>
          </a:xfrm>
          <a:prstGeom prst="rect">
            <a:avLst/>
          </a:prstGeom>
          <a:noFill/>
          <a:ln>
            <a:noFill/>
          </a:ln>
        </p:spPr>
      </p:pic>
    </p:spTree>
    <p:extLst>
      <p:ext uri="{BB962C8B-B14F-4D97-AF65-F5344CB8AC3E}">
        <p14:creationId xmlns:p14="http://schemas.microsoft.com/office/powerpoint/2010/main" val="335770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7" y="-4462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a16="http://schemas.microsoft.com/office/drawing/2014/main" id="{8907F58E-3AF7-489B-8D88-05D74EA563BE}"/>
              </a:ext>
            </a:extLst>
          </p:cNvPr>
          <p:cNvSpPr txBox="1"/>
          <p:nvPr/>
        </p:nvSpPr>
        <p:spPr>
          <a:xfrm>
            <a:off x="629259" y="1252647"/>
            <a:ext cx="6108852"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4.5 Inversiones por categoría de activos</a:t>
            </a:r>
            <a:endParaRPr lang="es-CO" sz="2000" b="1" dirty="0">
              <a:effectLst/>
              <a:latin typeface="Arial" panose="020B060402020202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F3C6EFD2-540A-4019-9534-7C2E9D2B7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772816"/>
            <a:ext cx="5256584" cy="2539867"/>
          </a:xfrm>
          <a:prstGeom prst="rect">
            <a:avLst/>
          </a:prstGeom>
          <a:noFill/>
          <a:ln>
            <a:noFill/>
          </a:ln>
        </p:spPr>
      </p:pic>
      <p:sp>
        <p:nvSpPr>
          <p:cNvPr id="23" name="CuadroTexto 22">
            <a:extLst>
              <a:ext uri="{FF2B5EF4-FFF2-40B4-BE49-F238E27FC236}">
                <a16:creationId xmlns:a16="http://schemas.microsoft.com/office/drawing/2014/main" id="{6B25FA78-B866-4308-8561-EEE3EDB3AF4E}"/>
              </a:ext>
            </a:extLst>
          </p:cNvPr>
          <p:cNvSpPr txBox="1"/>
          <p:nvPr/>
        </p:nvSpPr>
        <p:spPr>
          <a:xfrm>
            <a:off x="7039994" y="3384376"/>
            <a:ext cx="6174954"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4.6 Inversiones por municipio</a:t>
            </a:r>
            <a:endParaRPr lang="es-CO" sz="2000" b="1" dirty="0">
              <a:effectLst/>
              <a:latin typeface="Arial" panose="020B060402020202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22077806-358F-47A3-8612-FD3C4F1A41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150" y="3933056"/>
            <a:ext cx="2878372" cy="1872208"/>
          </a:xfrm>
          <a:prstGeom prst="rect">
            <a:avLst/>
          </a:prstGeom>
          <a:noFill/>
          <a:ln>
            <a:noFill/>
          </a:ln>
        </p:spPr>
      </p:pic>
    </p:spTree>
    <p:extLst>
      <p:ext uri="{BB962C8B-B14F-4D97-AF65-F5344CB8AC3E}">
        <p14:creationId xmlns:p14="http://schemas.microsoft.com/office/powerpoint/2010/main" val="383505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0CF1B635-131D-4DDE-8A49-A9BBB3AF8C56}"/>
              </a:ext>
            </a:extLst>
          </p:cNvPr>
          <p:cNvSpPr txBox="1"/>
          <p:nvPr/>
        </p:nvSpPr>
        <p:spPr>
          <a:xfrm>
            <a:off x="-600744" y="1126999"/>
            <a:ext cx="6172200"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4.7 Proyectos expansión del STR</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372F5077-123C-4046-B6F6-F9A985A8B1E1}"/>
              </a:ext>
            </a:extLst>
          </p:cNvPr>
          <p:cNvSpPr txBox="1"/>
          <p:nvPr/>
        </p:nvSpPr>
        <p:spPr>
          <a:xfrm>
            <a:off x="335360" y="1484021"/>
            <a:ext cx="11168119" cy="1200329"/>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Dentro de los proyectos relevantes para Enelar ESP, se destacan los proyectos definidos para la expansión del STR. </a:t>
            </a:r>
            <a:r>
              <a:rPr lang="es-CO" dirty="0">
                <a:latin typeface="Arial" panose="020B0604020202020204" pitchFamily="34" charset="0"/>
                <a:ea typeface="Times New Roman" panose="02020603050405020304" pitchFamily="18" charset="0"/>
              </a:rPr>
              <a:t>Sin embargo, </a:t>
            </a:r>
            <a:r>
              <a:rPr lang="es-CO" dirty="0" smtClean="0">
                <a:latin typeface="Arial" panose="020B0604020202020204" pitchFamily="34" charset="0"/>
                <a:ea typeface="Times New Roman" panose="02020603050405020304" pitchFamily="18" charset="0"/>
              </a:rPr>
              <a:t>el Ministerio </a:t>
            </a:r>
            <a:r>
              <a:rPr lang="es-CO" dirty="0">
                <a:latin typeface="Arial" panose="020B0604020202020204" pitchFamily="34" charset="0"/>
                <a:ea typeface="Times New Roman" panose="02020603050405020304" pitchFamily="18" charset="0"/>
              </a:rPr>
              <a:t>de Minas y Energía 40039 del 2021 que adopta la modificación propuesta por la Unidad de Planeación Minero-Energética UPME de los Planes de Expansión del STN de la Zona Orinoquia se ha postergado las fechas de entrada en operación de la nueva infraestructura.</a:t>
            </a:r>
            <a:endParaRPr lang="es-CO" dirty="0"/>
          </a:p>
        </p:txBody>
      </p:sp>
      <p:pic>
        <p:nvPicPr>
          <p:cNvPr id="12" name="Imagen 11">
            <a:extLst>
              <a:ext uri="{FF2B5EF4-FFF2-40B4-BE49-F238E27FC236}">
                <a16:creationId xmlns:a16="http://schemas.microsoft.com/office/drawing/2014/main" id="{7999870D-26C7-4EE0-ACF7-8395E0F78D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684350"/>
            <a:ext cx="8424936" cy="2953140"/>
          </a:xfrm>
          <a:prstGeom prst="rect">
            <a:avLst/>
          </a:prstGeom>
          <a:noFill/>
          <a:ln>
            <a:noFill/>
          </a:ln>
        </p:spPr>
      </p:pic>
    </p:spTree>
    <p:extLst>
      <p:ext uri="{BB962C8B-B14F-4D97-AF65-F5344CB8AC3E}">
        <p14:creationId xmlns:p14="http://schemas.microsoft.com/office/powerpoint/2010/main" val="263892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9066CC6D-0A71-46A5-923B-4FA590C4174A}"/>
              </a:ext>
            </a:extLst>
          </p:cNvPr>
          <p:cNvSpPr txBox="1"/>
          <p:nvPr/>
        </p:nvSpPr>
        <p:spPr>
          <a:xfrm>
            <a:off x="-600744" y="1124744"/>
            <a:ext cx="7416824" cy="646331"/>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4.8 Proyectos de nuevas subestaciones y líneas de subtransmisión.</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FA66776-3B4E-4B8C-A9FF-495619CBDAD0}"/>
              </a:ext>
            </a:extLst>
          </p:cNvPr>
          <p:cNvSpPr txBox="1"/>
          <p:nvPr/>
        </p:nvSpPr>
        <p:spPr>
          <a:xfrm>
            <a:off x="191344" y="1929606"/>
            <a:ext cx="11809312" cy="923330"/>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Enelar proyectó la ejecución de nuevos proyectos de subestaciones y líneas de subtransmisión con el objetivo de ampliar la oferta, calidad y confiabilidad del servicio de energía eléctrica en el área rural de los municipios de Arauquita, Fortul y Saravena. </a:t>
            </a:r>
            <a:endParaRPr lang="es-CO" dirty="0"/>
          </a:p>
        </p:txBody>
      </p:sp>
      <p:pic>
        <p:nvPicPr>
          <p:cNvPr id="13" name="Imagen 12">
            <a:extLst>
              <a:ext uri="{FF2B5EF4-FFF2-40B4-BE49-F238E27FC236}">
                <a16:creationId xmlns:a16="http://schemas.microsoft.com/office/drawing/2014/main" id="{0FC7C168-3A82-4C45-8947-F8735ED0BC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3028854"/>
            <a:ext cx="6624736" cy="2776410"/>
          </a:xfrm>
          <a:prstGeom prst="rect">
            <a:avLst/>
          </a:prstGeom>
          <a:noFill/>
          <a:ln>
            <a:noFill/>
          </a:ln>
        </p:spPr>
      </p:pic>
    </p:spTree>
    <p:extLst>
      <p:ext uri="{BB962C8B-B14F-4D97-AF65-F5344CB8AC3E}">
        <p14:creationId xmlns:p14="http://schemas.microsoft.com/office/powerpoint/2010/main" val="243075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7140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796C185A-346F-4F31-9433-34C35CBC1630}"/>
              </a:ext>
            </a:extLst>
          </p:cNvPr>
          <p:cNvSpPr txBox="1"/>
          <p:nvPr/>
        </p:nvSpPr>
        <p:spPr>
          <a:xfrm>
            <a:off x="-600744" y="1124744"/>
            <a:ext cx="7128792"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4.9 Proyectos para mejora de calidad del servicio</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63691405-A1D7-491D-8159-E96FF808C562}"/>
              </a:ext>
            </a:extLst>
          </p:cNvPr>
          <p:cNvSpPr txBox="1"/>
          <p:nvPr/>
        </p:nvSpPr>
        <p:spPr>
          <a:xfrm>
            <a:off x="224173" y="1604324"/>
            <a:ext cx="11737304" cy="923330"/>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Los proyectos de calidad del servicio son de gran relevancia porque permiten mejorar considerablemente la continuidad del servicio de los usuarios de Enelar ESP en todo el departamento de Arauca. Las inversiones están proyectadas principalmente en suministro en instalación de reconectadores. </a:t>
            </a:r>
            <a:endParaRPr lang="es-CO" dirty="0"/>
          </a:p>
        </p:txBody>
      </p:sp>
      <p:pic>
        <p:nvPicPr>
          <p:cNvPr id="12" name="Imagen 11">
            <a:extLst>
              <a:ext uri="{FF2B5EF4-FFF2-40B4-BE49-F238E27FC236}">
                <a16:creationId xmlns:a16="http://schemas.microsoft.com/office/drawing/2014/main" id="{A2B05CCA-A95D-4F79-8827-4A6CF83357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624" y="2586456"/>
            <a:ext cx="7488832" cy="3074792"/>
          </a:xfrm>
          <a:prstGeom prst="rect">
            <a:avLst/>
          </a:prstGeom>
          <a:noFill/>
          <a:ln>
            <a:noFill/>
          </a:ln>
        </p:spPr>
      </p:pic>
    </p:spTree>
    <p:extLst>
      <p:ext uri="{BB962C8B-B14F-4D97-AF65-F5344CB8AC3E}">
        <p14:creationId xmlns:p14="http://schemas.microsoft.com/office/powerpoint/2010/main" val="385276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21480AD0-575B-485A-B61E-86EEF5E1990D}"/>
              </a:ext>
            </a:extLst>
          </p:cNvPr>
          <p:cNvSpPr txBox="1"/>
          <p:nvPr/>
        </p:nvSpPr>
        <p:spPr>
          <a:xfrm>
            <a:off x="-528736" y="942692"/>
            <a:ext cx="7776864"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4.10 Proyectos para soportes de contingencias N-1 en el SDL</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E3ACAD8-3264-4C0B-BE17-A760F65AE60A}"/>
              </a:ext>
            </a:extLst>
          </p:cNvPr>
          <p:cNvSpPr txBox="1"/>
          <p:nvPr/>
        </p:nvSpPr>
        <p:spPr>
          <a:xfrm>
            <a:off x="407368" y="1484784"/>
            <a:ext cx="11449272" cy="1200329"/>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Enelar ESP proyectó la ejecución de obras que permitan impactar en la continuidad y confiabilidad del servicio en el municipio de Arauca. Dentro de esas obras se destacan, la instalación de un nuevo transformador de potencia en la subestación Playitas y la adecuación y reconfiguración de sus alimentadores con el objetivo de ofrecer suplencia total ante una falla o mantenimiento de la subestación Arauca. </a:t>
            </a:r>
            <a:endParaRPr lang="es-CO" dirty="0"/>
          </a:p>
        </p:txBody>
      </p:sp>
      <p:pic>
        <p:nvPicPr>
          <p:cNvPr id="13" name="Imagen 12">
            <a:extLst>
              <a:ext uri="{FF2B5EF4-FFF2-40B4-BE49-F238E27FC236}">
                <a16:creationId xmlns:a16="http://schemas.microsoft.com/office/drawing/2014/main" id="{8789FC22-B5F1-4A6D-8ABD-4465B2A00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2740210"/>
            <a:ext cx="6408712" cy="2849030"/>
          </a:xfrm>
          <a:prstGeom prst="rect">
            <a:avLst/>
          </a:prstGeom>
          <a:noFill/>
          <a:ln>
            <a:noFill/>
          </a:ln>
        </p:spPr>
      </p:pic>
      <p:sp>
        <p:nvSpPr>
          <p:cNvPr id="14" name="CuadroTexto 13">
            <a:extLst>
              <a:ext uri="{FF2B5EF4-FFF2-40B4-BE49-F238E27FC236}">
                <a16:creationId xmlns:a16="http://schemas.microsoft.com/office/drawing/2014/main" id="{01FC4B02-4A9F-48A9-B254-56C6B11BCFCD}"/>
              </a:ext>
            </a:extLst>
          </p:cNvPr>
          <p:cNvSpPr txBox="1"/>
          <p:nvPr/>
        </p:nvSpPr>
        <p:spPr>
          <a:xfrm>
            <a:off x="7102744" y="3966050"/>
            <a:ext cx="4660138" cy="1400383"/>
          </a:xfrm>
          <a:prstGeom prst="rect">
            <a:avLst/>
          </a:prstGeom>
          <a:noFill/>
        </p:spPr>
        <p:txBody>
          <a:bodyPr wrap="square" rtlCol="0">
            <a:spAutoFit/>
          </a:bodyPr>
          <a:lstStyle/>
          <a:p>
            <a:pPr lvl="1" algn="just">
              <a:spcBef>
                <a:spcPts val="1200"/>
              </a:spcBef>
              <a:spcAft>
                <a:spcPts val="300"/>
              </a:spcAft>
            </a:pPr>
            <a:r>
              <a:rPr lang="es-CO" b="1" dirty="0">
                <a:latin typeface="Arial" panose="020B0604020202020204" pitchFamily="34" charset="0"/>
                <a:cs typeface="Arial" panose="020B0604020202020204" pitchFamily="34" charset="0"/>
              </a:rPr>
              <a:t>4.11 M</a:t>
            </a:r>
            <a:r>
              <a:rPr lang="es-CO" sz="1800" b="1" dirty="0">
                <a:effectLst/>
                <a:latin typeface="Arial" panose="020B0604020202020204" pitchFamily="34" charset="0"/>
                <a:cs typeface="Arial" panose="020B0604020202020204" pitchFamily="34" charset="0"/>
              </a:rPr>
              <a:t>etas calidad del servicio</a:t>
            </a:r>
            <a:endParaRPr lang="es-CO" sz="1800" b="1" dirty="0">
              <a:effectLst/>
              <a:latin typeface="Arial" panose="020B0604020202020204" pitchFamily="34" charset="0"/>
              <a:cs typeface="Times New Roman" panose="02020603050405020304" pitchFamily="18" charset="0"/>
            </a:endParaRPr>
          </a:p>
          <a:p>
            <a:pPr algn="just">
              <a:spcBef>
                <a:spcPts val="1200"/>
              </a:spcBef>
              <a:spcAft>
                <a:spcPts val="300"/>
              </a:spcAft>
            </a:pPr>
            <a:endParaRPr lang="es-CO" sz="2000" b="1" kern="1600" dirty="0">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5" name="Imagen 14">
            <a:extLst>
              <a:ext uri="{FF2B5EF4-FFF2-40B4-BE49-F238E27FC236}">
                <a16:creationId xmlns:a16="http://schemas.microsoft.com/office/drawing/2014/main" id="{164E863C-5FF8-4684-BEB7-0497BB5782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00" y="4437112"/>
            <a:ext cx="2659388" cy="1400383"/>
          </a:xfrm>
          <a:prstGeom prst="rect">
            <a:avLst/>
          </a:prstGeom>
          <a:noFill/>
          <a:ln>
            <a:noFill/>
          </a:ln>
        </p:spPr>
      </p:pic>
    </p:spTree>
    <p:extLst>
      <p:ext uri="{BB962C8B-B14F-4D97-AF65-F5344CB8AC3E}">
        <p14:creationId xmlns:p14="http://schemas.microsoft.com/office/powerpoint/2010/main" val="32929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5.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30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A41E3CC4-E928-4A09-8047-9F0446181D20}"/>
              </a:ext>
            </a:extLst>
          </p:cNvPr>
          <p:cNvSpPr txBox="1"/>
          <p:nvPr/>
        </p:nvSpPr>
        <p:spPr>
          <a:xfrm>
            <a:off x="479376" y="1124744"/>
            <a:ext cx="10225136" cy="646331"/>
          </a:xfrm>
          <a:prstGeom prst="rect">
            <a:avLst/>
          </a:prstGeom>
          <a:noFill/>
        </p:spPr>
        <p:txBody>
          <a:bodyPr wrap="square">
            <a:spAutoFit/>
          </a:bodyPr>
          <a:lstStyle/>
          <a:p>
            <a:r>
              <a:rPr lang="es-ES" sz="1800" dirty="0">
                <a:effectLst/>
                <a:latin typeface="Arial" panose="020B0604020202020204" pitchFamily="34" charset="0"/>
                <a:ea typeface="Times New Roman" panose="02020603050405020304" pitchFamily="18" charset="0"/>
              </a:rPr>
              <a:t>Las metas de expansión de líneas, capacidad de transformación y usuarios urbanos propuestas por Enelar ESP</a:t>
            </a:r>
            <a:r>
              <a:rPr lang="es-ES" dirty="0">
                <a:latin typeface="Arial" panose="020B0604020202020204" pitchFamily="34" charset="0"/>
                <a:ea typeface="Times New Roman" panose="02020603050405020304" pitchFamily="18" charset="0"/>
              </a:rPr>
              <a:t>.</a:t>
            </a:r>
            <a:endParaRPr lang="es-CO" dirty="0"/>
          </a:p>
        </p:txBody>
      </p:sp>
      <p:sp>
        <p:nvSpPr>
          <p:cNvPr id="12" name="CuadroTexto 11">
            <a:extLst>
              <a:ext uri="{FF2B5EF4-FFF2-40B4-BE49-F238E27FC236}">
                <a16:creationId xmlns:a16="http://schemas.microsoft.com/office/drawing/2014/main" id="{8195C6AA-C516-42E9-B76B-EA2223E7544D}"/>
              </a:ext>
            </a:extLst>
          </p:cNvPr>
          <p:cNvSpPr txBox="1"/>
          <p:nvPr/>
        </p:nvSpPr>
        <p:spPr>
          <a:xfrm>
            <a:off x="479376" y="1928078"/>
            <a:ext cx="6177516"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Metas de expansión del sistema</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6" name="CuadroTexto 15">
            <a:extLst>
              <a:ext uri="{FF2B5EF4-FFF2-40B4-BE49-F238E27FC236}">
                <a16:creationId xmlns:a16="http://schemas.microsoft.com/office/drawing/2014/main" id="{949E3664-47F5-47FE-ADA4-CA927AE4D8E3}"/>
              </a:ext>
            </a:extLst>
          </p:cNvPr>
          <p:cNvSpPr txBox="1"/>
          <p:nvPr/>
        </p:nvSpPr>
        <p:spPr>
          <a:xfrm>
            <a:off x="422540" y="3543262"/>
            <a:ext cx="6177516"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Avance de cumplimiento de metas de expansión</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9" name="CuadroTexto 18">
            <a:extLst>
              <a:ext uri="{FF2B5EF4-FFF2-40B4-BE49-F238E27FC236}">
                <a16:creationId xmlns:a16="http://schemas.microsoft.com/office/drawing/2014/main" id="{A128FAF7-3DC8-4119-958A-EAA33EAE437B}"/>
              </a:ext>
            </a:extLst>
          </p:cNvPr>
          <p:cNvSpPr txBox="1"/>
          <p:nvPr/>
        </p:nvSpPr>
        <p:spPr>
          <a:xfrm>
            <a:off x="6865429" y="1928077"/>
            <a:ext cx="4415147"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Comparación valor meta-real calidad del servicio:</a:t>
            </a:r>
            <a:endParaRPr lang="es-CO" sz="14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B9851A2-87E2-4E4C-A3BB-ACE7902DDC9C}"/>
              </a:ext>
            </a:extLst>
          </p:cNvPr>
          <p:cNvSpPr txBox="1"/>
          <p:nvPr/>
        </p:nvSpPr>
        <p:spPr>
          <a:xfrm>
            <a:off x="6558436" y="219223"/>
            <a:ext cx="646991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92103536"/>
              </p:ext>
            </p:extLst>
          </p:nvPr>
        </p:nvGraphicFramePr>
        <p:xfrm>
          <a:off x="562267" y="2458223"/>
          <a:ext cx="5397500" cy="847725"/>
        </p:xfrm>
        <a:graphic>
          <a:graphicData uri="http://schemas.openxmlformats.org/drawingml/2006/table">
            <a:tbl>
              <a:tblPr firstRow="1" firstCol="1" bandRow="1"/>
              <a:tblGrid>
                <a:gridCol w="3048000">
                  <a:extLst>
                    <a:ext uri="{9D8B030D-6E8A-4147-A177-3AD203B41FA5}">
                      <a16:colId xmlns:a16="http://schemas.microsoft.com/office/drawing/2014/main" val="2207117042"/>
                    </a:ext>
                  </a:extLst>
                </a:gridCol>
                <a:gridCol w="571500">
                  <a:extLst>
                    <a:ext uri="{9D8B030D-6E8A-4147-A177-3AD203B41FA5}">
                      <a16:colId xmlns:a16="http://schemas.microsoft.com/office/drawing/2014/main" val="1800305254"/>
                    </a:ext>
                  </a:extLst>
                </a:gridCol>
                <a:gridCol w="571500">
                  <a:extLst>
                    <a:ext uri="{9D8B030D-6E8A-4147-A177-3AD203B41FA5}">
                      <a16:colId xmlns:a16="http://schemas.microsoft.com/office/drawing/2014/main" val="377828914"/>
                    </a:ext>
                  </a:extLst>
                </a:gridCol>
                <a:gridCol w="1206500">
                  <a:extLst>
                    <a:ext uri="{9D8B030D-6E8A-4147-A177-3AD203B41FA5}">
                      <a16:colId xmlns:a16="http://schemas.microsoft.com/office/drawing/2014/main" val="1596072466"/>
                    </a:ext>
                  </a:extLst>
                </a:gridCol>
              </a:tblGrid>
              <a:tr h="3048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Descripción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2017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2023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Meta de variación proyectada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05855045"/>
                  </a:ext>
                </a:extLst>
              </a:tr>
              <a:tr h="18097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Expansión de líneas de nivel 4,3,2,1 (km)</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8168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8605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5.35%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256416"/>
                  </a:ext>
                </a:extLst>
              </a:tr>
              <a:tr h="18097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Ampliación capacidad de transformación (MVA)</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118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209.5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77.54%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338114"/>
                  </a:ext>
                </a:extLst>
              </a:tr>
              <a:tr h="18097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Aumento de usuarios en área urbana (und)</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56280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67423</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19.80%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6192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848155827"/>
              </p:ext>
            </p:extLst>
          </p:nvPr>
        </p:nvGraphicFramePr>
        <p:xfrm>
          <a:off x="539422" y="4023907"/>
          <a:ext cx="10972800" cy="914400"/>
        </p:xfrm>
        <a:graphic>
          <a:graphicData uri="http://schemas.openxmlformats.org/drawingml/2006/table">
            <a:tbl>
              <a:tblPr firstRow="1" firstCol="1" bandRow="1"/>
              <a:tblGrid>
                <a:gridCol w="5297668">
                  <a:extLst>
                    <a:ext uri="{9D8B030D-6E8A-4147-A177-3AD203B41FA5}">
                      <a16:colId xmlns:a16="http://schemas.microsoft.com/office/drawing/2014/main" val="639570452"/>
                    </a:ext>
                  </a:extLst>
                </a:gridCol>
                <a:gridCol w="1325514">
                  <a:extLst>
                    <a:ext uri="{9D8B030D-6E8A-4147-A177-3AD203B41FA5}">
                      <a16:colId xmlns:a16="http://schemas.microsoft.com/office/drawing/2014/main" val="741590127"/>
                    </a:ext>
                  </a:extLst>
                </a:gridCol>
                <a:gridCol w="1325514">
                  <a:extLst>
                    <a:ext uri="{9D8B030D-6E8A-4147-A177-3AD203B41FA5}">
                      <a16:colId xmlns:a16="http://schemas.microsoft.com/office/drawing/2014/main" val="144391639"/>
                    </a:ext>
                  </a:extLst>
                </a:gridCol>
                <a:gridCol w="1457188">
                  <a:extLst>
                    <a:ext uri="{9D8B030D-6E8A-4147-A177-3AD203B41FA5}">
                      <a16:colId xmlns:a16="http://schemas.microsoft.com/office/drawing/2014/main" val="2922812702"/>
                    </a:ext>
                  </a:extLst>
                </a:gridCol>
                <a:gridCol w="1566916">
                  <a:extLst>
                    <a:ext uri="{9D8B030D-6E8A-4147-A177-3AD203B41FA5}">
                      <a16:colId xmlns:a16="http://schemas.microsoft.com/office/drawing/2014/main" val="947844090"/>
                    </a:ext>
                  </a:extLst>
                </a:gridCol>
              </a:tblGrid>
              <a:tr h="314325">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Descripción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2017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2019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Año 2020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Avance Cumplimiento</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01843402"/>
                  </a:ext>
                </a:extLst>
              </a:tr>
              <a:tr h="20002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Expansión de líneas de nivel 4,3,2,1 (km)</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8168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9293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9358.4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0.70%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230438"/>
                  </a:ext>
                </a:extLst>
              </a:tr>
              <a:tr h="20002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Ampliación capacidad de transformación (MVA)</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118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126.25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135.25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7.13%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865248"/>
                  </a:ext>
                </a:extLst>
              </a:tr>
              <a:tr h="200025">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Aumento de usuarios en área urbana (und)</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56280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58951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65092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10.42%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62163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07453956"/>
              </p:ext>
            </p:extLst>
          </p:nvPr>
        </p:nvGraphicFramePr>
        <p:xfrm>
          <a:off x="6960096" y="2458223"/>
          <a:ext cx="3543300" cy="571500"/>
        </p:xfrm>
        <a:graphic>
          <a:graphicData uri="http://schemas.openxmlformats.org/drawingml/2006/table">
            <a:tbl>
              <a:tblPr firstRow="1" firstCol="1" bandRow="1"/>
              <a:tblGrid>
                <a:gridCol w="1435100">
                  <a:extLst>
                    <a:ext uri="{9D8B030D-6E8A-4147-A177-3AD203B41FA5}">
                      <a16:colId xmlns:a16="http://schemas.microsoft.com/office/drawing/2014/main" val="1959668112"/>
                    </a:ext>
                  </a:extLst>
                </a:gridCol>
                <a:gridCol w="1092200">
                  <a:extLst>
                    <a:ext uri="{9D8B030D-6E8A-4147-A177-3AD203B41FA5}">
                      <a16:colId xmlns:a16="http://schemas.microsoft.com/office/drawing/2014/main" val="2712936391"/>
                    </a:ext>
                  </a:extLst>
                </a:gridCol>
                <a:gridCol w="1016000">
                  <a:extLst>
                    <a:ext uri="{9D8B030D-6E8A-4147-A177-3AD203B41FA5}">
                      <a16:colId xmlns:a16="http://schemas.microsoft.com/office/drawing/2014/main" val="467273950"/>
                    </a:ext>
                  </a:extLst>
                </a:gridCol>
              </a:tblGrid>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Indicador de calidad</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Valor Meta 2020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Valor Real 2020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30838898"/>
                  </a:ext>
                </a:extLst>
              </a:tr>
              <a:tr h="190500">
                <a:tc>
                  <a:txBody>
                    <a:bodyPr/>
                    <a:lstStyle/>
                    <a:p>
                      <a:pPr>
                        <a:spcAft>
                          <a:spcPts val="0"/>
                        </a:spcAft>
                      </a:pPr>
                      <a:r>
                        <a:rPr lang="es-CO" sz="1100">
                          <a:solidFill>
                            <a:srgbClr val="000000"/>
                          </a:solidFill>
                          <a:effectLst/>
                          <a:latin typeface="Calibri" panose="020F0502020204030204" pitchFamily="34" charset="0"/>
                          <a:ea typeface="Times New Roman" panose="02020603050405020304" pitchFamily="18" charset="0"/>
                        </a:rPr>
                        <a:t>SAIFI 2020 (veces)</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17.1</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34.09</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313800"/>
                  </a:ext>
                </a:extLst>
              </a:tr>
              <a:tr h="190500">
                <a:tc>
                  <a:txBody>
                    <a:bodyPr/>
                    <a:lstStyle/>
                    <a:p>
                      <a:pPr>
                        <a:spcAft>
                          <a:spcPts val="0"/>
                        </a:spcAft>
                      </a:pPr>
                      <a:r>
                        <a:rPr lang="es-CO" sz="1100">
                          <a:solidFill>
                            <a:srgbClr val="000000"/>
                          </a:solidFill>
                          <a:effectLst/>
                          <a:latin typeface="Calibri" panose="020F0502020204030204" pitchFamily="34" charset="0"/>
                          <a:ea typeface="Times New Roman" panose="02020603050405020304" pitchFamily="18" charset="0"/>
                        </a:rPr>
                        <a:t>SAIDI 2020 (horas)</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98.3</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dirty="0">
                          <a:solidFill>
                            <a:srgbClr val="000000"/>
                          </a:solidFill>
                          <a:effectLst/>
                          <a:latin typeface="Calibri" panose="020F0502020204030204" pitchFamily="34" charset="0"/>
                          <a:ea typeface="Times New Roman" panose="02020603050405020304" pitchFamily="18" charset="0"/>
                        </a:rPr>
                        <a:t>81.31</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396109"/>
                  </a:ext>
                </a:extLst>
              </a:tr>
            </a:tbl>
          </a:graphicData>
        </a:graphic>
      </p:graphicFrame>
    </p:spTree>
    <p:extLst>
      <p:ext uri="{BB962C8B-B14F-4D97-AF65-F5344CB8AC3E}">
        <p14:creationId xmlns:p14="http://schemas.microsoft.com/office/powerpoint/2010/main" val="283718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35672"/>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135311" y="2736502"/>
            <a:ext cx="6167438" cy="1384995"/>
          </a:xfrm>
          <a:prstGeom prst="rect">
            <a:avLst/>
          </a:prstGeom>
          <a:noFill/>
        </p:spPr>
        <p:txBody>
          <a:bodyPr wrap="square" rtlCol="0">
            <a:spAutoFit/>
          </a:bodyPr>
          <a:lstStyle/>
          <a:p>
            <a:pPr marL="742950" indent="-742950" algn="ctr">
              <a:buAutoNum type="arabicPeriod"/>
            </a:pPr>
            <a:r>
              <a:rPr lang="es-MX" sz="3600" b="1" dirty="0">
                <a:solidFill>
                  <a:srgbClr val="0070C0"/>
                </a:solidFill>
                <a:latin typeface="Tahoma" panose="020B0604030504040204" pitchFamily="34" charset="0"/>
                <a:ea typeface="Tahoma" panose="020B0604030504040204" pitchFamily="34" charset="0"/>
                <a:cs typeface="Tahoma" panose="020B0604030504040204" pitchFamily="34" charset="0"/>
              </a:rPr>
              <a:t>RESUMEN EJECUTIVO </a:t>
            </a: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6.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011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412526" y="220578"/>
            <a:ext cx="4804154" cy="400110"/>
          </a:xfrm>
          <a:prstGeom prst="rect">
            <a:avLst/>
          </a:prstGeom>
          <a:noFill/>
        </p:spPr>
        <p:txBody>
          <a:bodyPr wrap="square" rtlCol="0">
            <a:spAutoFit/>
          </a:bodyPr>
          <a:lstStyle/>
          <a:p>
            <a:pPr algn="ct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CuadroTexto 19">
            <a:extLst>
              <a:ext uri="{FF2B5EF4-FFF2-40B4-BE49-F238E27FC236}">
                <a16:creationId xmlns:a16="http://schemas.microsoft.com/office/drawing/2014/main" id="{2DB7737B-C1B1-4085-8369-2B2C4CB5FD55}"/>
              </a:ext>
            </a:extLst>
          </p:cNvPr>
          <p:cNvSpPr txBox="1"/>
          <p:nvPr/>
        </p:nvSpPr>
        <p:spPr>
          <a:xfrm>
            <a:off x="479376" y="2569571"/>
            <a:ext cx="11521280" cy="2739211"/>
          </a:xfrm>
          <a:prstGeom prst="rect">
            <a:avLst/>
          </a:prstGeom>
          <a:noFill/>
        </p:spPr>
        <p:txBody>
          <a:bodyPr wrap="square">
            <a:spAutoFit/>
          </a:bodyPr>
          <a:lstStyle/>
          <a:p>
            <a:pPr marL="457200" indent="-228600">
              <a:spcBef>
                <a:spcPts val="600"/>
              </a:spcBef>
            </a:pP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La desviación de la inversión en el nivel de tensión 4 se debe a que Enelar ESP decidió no ejecutar los proyectos asociados a expansión del STR, teniendo en cuenta lo siguiente:</a:t>
            </a:r>
            <a:endParaRPr lang="es-CO" sz="18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285750" lvl="0" indent="-285750" algn="just">
              <a:spcBef>
                <a:spcPts val="600"/>
              </a:spcBef>
              <a:buFont typeface="Arial" panose="020B0604020202020204" pitchFamily="34" charset="0"/>
              <a:buChar char="•"/>
            </a:pPr>
            <a:r>
              <a:rPr lang="es-CO" spc="20" dirty="0" smtClean="0">
                <a:latin typeface="Arial" panose="020B0604020202020204" pitchFamily="34" charset="0"/>
                <a:ea typeface="Times New Roman" panose="02020603050405020304" pitchFamily="18" charset="0"/>
                <a:cs typeface="Times New Roman" panose="02020603050405020304" pitchFamily="18" charset="0"/>
              </a:rPr>
              <a:t>El </a:t>
            </a:r>
            <a:r>
              <a:rPr lang="es-CO" spc="20" dirty="0">
                <a:latin typeface="Arial" panose="020B0604020202020204" pitchFamily="34" charset="0"/>
                <a:ea typeface="Times New Roman" panose="02020603050405020304" pitchFamily="18" charset="0"/>
                <a:cs typeface="Times New Roman" panose="02020603050405020304" pitchFamily="18" charset="0"/>
              </a:rPr>
              <a:t>Ministerio de Minas y Energía mediante resolución 40039 de 2021 adoptó la modificación propuesta por la Unidad de Planeación Minero Energética UPME de los Planes de Expansión del STN quedando como fecha de entrada en operación octubre del 2026</a:t>
            </a:r>
            <a:r>
              <a:rPr lang="es-CO" spc="20" dirty="0" smtClean="0">
                <a:latin typeface="Arial" panose="020B0604020202020204" pitchFamily="34" charset="0"/>
                <a:ea typeface="Times New Roman" panose="02020603050405020304" pitchFamily="18" charset="0"/>
                <a:cs typeface="Times New Roman" panose="02020603050405020304" pitchFamily="18" charset="0"/>
              </a:rPr>
              <a:t>.</a:t>
            </a:r>
          </a:p>
          <a:p>
            <a:pPr marL="285750" lvl="0" indent="-285750" algn="just">
              <a:spcBef>
                <a:spcPts val="600"/>
              </a:spcBef>
              <a:buFont typeface="Arial" panose="020B0604020202020204" pitchFamily="34" charset="0"/>
              <a:buChar char="•"/>
            </a:pPr>
            <a:endParaRPr lang="es-CO"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s-CO" sz="1800" dirty="0">
                <a:effectLst/>
                <a:latin typeface="Arial" panose="020B0604020202020204" pitchFamily="34" charset="0"/>
                <a:ea typeface="Times New Roman" panose="02020603050405020304" pitchFamily="18" charset="0"/>
              </a:rPr>
              <a:t>En el caso de los proyectos del STR, mediante comunicado No. 20171520022021 del 13 de junio de 2017, la UPME emitió concepto aprobatorio para remunerar las obras que le correspondían a Enelar ESP.</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3062650204"/>
              </p:ext>
            </p:extLst>
          </p:nvPr>
        </p:nvGraphicFramePr>
        <p:xfrm>
          <a:off x="2567608" y="1124744"/>
          <a:ext cx="5976664" cy="1276350"/>
        </p:xfrm>
        <a:graphic>
          <a:graphicData uri="http://schemas.openxmlformats.org/drawingml/2006/table">
            <a:tbl>
              <a:tblPr firstRow="1" firstCol="1" bandRow="1"/>
              <a:tblGrid>
                <a:gridCol w="1152128">
                  <a:extLst>
                    <a:ext uri="{9D8B030D-6E8A-4147-A177-3AD203B41FA5}">
                      <a16:colId xmlns:a16="http://schemas.microsoft.com/office/drawing/2014/main" val="1748239698"/>
                    </a:ext>
                  </a:extLst>
                </a:gridCol>
                <a:gridCol w="1728192">
                  <a:extLst>
                    <a:ext uri="{9D8B030D-6E8A-4147-A177-3AD203B41FA5}">
                      <a16:colId xmlns:a16="http://schemas.microsoft.com/office/drawing/2014/main" val="3253851607"/>
                    </a:ext>
                  </a:extLst>
                </a:gridCol>
                <a:gridCol w="1800200">
                  <a:extLst>
                    <a:ext uri="{9D8B030D-6E8A-4147-A177-3AD203B41FA5}">
                      <a16:colId xmlns:a16="http://schemas.microsoft.com/office/drawing/2014/main" val="2510249629"/>
                    </a:ext>
                  </a:extLst>
                </a:gridCol>
                <a:gridCol w="1296144">
                  <a:extLst>
                    <a:ext uri="{9D8B030D-6E8A-4147-A177-3AD203B41FA5}">
                      <a16:colId xmlns:a16="http://schemas.microsoft.com/office/drawing/2014/main" val="2026958313"/>
                    </a:ext>
                  </a:extLst>
                </a:gridCol>
              </a:tblGrid>
              <a:tr h="3048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Nivel de tensión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Valor Aprobado Inversión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Valor Ejecutado Inversión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Desviación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70749603"/>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1 137 789 000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3 561 249 560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2 423 460 560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112763"/>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716 279 800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8 158 034 839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7 441 755 039</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342506"/>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61 164 800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367 293 328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306 128 528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514622"/>
                  </a:ext>
                </a:extLst>
              </a:tr>
              <a:tr h="200025">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61 164 800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544 373 800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483 209 000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050510"/>
                  </a:ext>
                </a:extLst>
              </a:tr>
              <a:tr h="200025">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1 976 398 400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12 630 951 527</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10 654 553 127</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880906"/>
                  </a:ext>
                </a:extLst>
              </a:tr>
            </a:tbl>
          </a:graphicData>
        </a:graphic>
      </p:graphicFrame>
    </p:spTree>
    <p:extLst>
      <p:ext uri="{BB962C8B-B14F-4D97-AF65-F5344CB8AC3E}">
        <p14:creationId xmlns:p14="http://schemas.microsoft.com/office/powerpoint/2010/main" val="101776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17" name="CuadroTexto 16">
            <a:extLst>
              <a:ext uri="{FF2B5EF4-FFF2-40B4-BE49-F238E27FC236}">
                <a16:creationId xmlns:a16="http://schemas.microsoft.com/office/drawing/2014/main" id="{9AA14F5E-09A9-49CF-BFC7-32187A2FFBF3}"/>
              </a:ext>
            </a:extLst>
          </p:cNvPr>
          <p:cNvSpPr txBox="1"/>
          <p:nvPr/>
        </p:nvSpPr>
        <p:spPr>
          <a:xfrm>
            <a:off x="246728" y="908720"/>
            <a:ext cx="11698544" cy="4585871"/>
          </a:xfrm>
          <a:prstGeom prst="rect">
            <a:avLst/>
          </a:prstGeom>
          <a:noFill/>
        </p:spPr>
        <p:txBody>
          <a:bodyPr wrap="square">
            <a:spAutoFit/>
          </a:bodyPr>
          <a:lstStyle/>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Enelar mediante comunicación del día 14 de junio de 2017 manifestó interés en ejecutar las obras asociadas a las subestaciones Playitas 115 kV, Tame 115 kV y línea la Paz Playitas 115 kV. Así mismo se presentó el cronograma de ejecución de las obras, dando cumplimiento al artículo 4 de la resolución CREG 024 de 2013 y estipulando como fecha de entrada en operación de sus obras en diciembre de 2021.</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La puesta en servicio de las obras a ejecutar por Enelar ESP depende de por lo menos la construcción de algunos de los siguientes proyectos vía convocatoria de la UPME:</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Subestación La Paz 220/115/34,5 kV</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Línea 115 kV Tame - Playitas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 la fecha ninguno de los proyectos ha iniciado su construcción y tampoco se tiene definido el inversionista que los va a ejecutar. Teniendo en cuenta lo anterior, Enelar ESP decide no ejecutar las obras previstas de expansión del STR con la proyección inicialmente planteada pues no se podría realizar la puesta en servicio de las mismas.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r>
              <a:rPr lang="es-ES" sz="1600" dirty="0">
                <a:effectLst/>
                <a:latin typeface="Arial" panose="020B0604020202020204" pitchFamily="34" charset="0"/>
                <a:ea typeface="Times New Roman" panose="02020603050405020304" pitchFamily="18" charset="0"/>
              </a:rPr>
              <a:t>La desviación de la inversión en los niveles de tensión </a:t>
            </a:r>
            <a:r>
              <a:rPr lang="es-ES" sz="1600" dirty="0" smtClean="0">
                <a:effectLst/>
                <a:latin typeface="Arial" panose="020B0604020202020204" pitchFamily="34" charset="0"/>
                <a:ea typeface="Times New Roman" panose="02020603050405020304" pitchFamily="18" charset="0"/>
              </a:rPr>
              <a:t>1, 2 </a:t>
            </a:r>
            <a:r>
              <a:rPr lang="es-ES" sz="1600" dirty="0">
                <a:effectLst/>
                <a:latin typeface="Arial" panose="020B0604020202020204" pitchFamily="34" charset="0"/>
                <a:ea typeface="Times New Roman" panose="02020603050405020304" pitchFamily="18" charset="0"/>
              </a:rPr>
              <a:t>y 3 se debe a la ejecución de </a:t>
            </a:r>
            <a:r>
              <a:rPr lang="es-ES" sz="1600" dirty="0">
                <a:solidFill>
                  <a:srgbClr val="000000"/>
                </a:solidFill>
                <a:effectLst/>
                <a:latin typeface="Arial" panose="020B0604020202020204" pitchFamily="34" charset="0"/>
                <a:ea typeface="Times New Roman" panose="02020603050405020304" pitchFamily="18" charset="0"/>
              </a:rPr>
              <a:t>nuevos proyectos de reposición y expansión. </a:t>
            </a:r>
            <a:endParaRPr lang="es-CO" sz="1600" dirty="0"/>
          </a:p>
        </p:txBody>
      </p:sp>
      <p:sp>
        <p:nvSpPr>
          <p:cNvPr id="5" name="CuadroTexto 4">
            <a:extLst>
              <a:ext uri="{FF2B5EF4-FFF2-40B4-BE49-F238E27FC236}">
                <a16:creationId xmlns:a16="http://schemas.microsoft.com/office/drawing/2014/main" id="{B490B9DA-65D2-4535-9065-BDEDC6140419}"/>
              </a:ext>
            </a:extLst>
          </p:cNvPr>
          <p:cNvSpPr txBox="1"/>
          <p:nvPr/>
        </p:nvSpPr>
        <p:spPr>
          <a:xfrm>
            <a:off x="7412526" y="220578"/>
            <a:ext cx="4804154" cy="400110"/>
          </a:xfrm>
          <a:prstGeom prst="rect">
            <a:avLst/>
          </a:prstGeom>
          <a:noFill/>
        </p:spPr>
        <p:txBody>
          <a:bodyPr wrap="square" rtlCol="0">
            <a:spAutoFit/>
          </a:bodyPr>
          <a:lstStyle/>
          <a:p>
            <a:pPr algn="ct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77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4524315"/>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7.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78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7" y="5847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pic>
        <p:nvPicPr>
          <p:cNvPr id="5" name="Imagen 4">
            <a:extLst>
              <a:ext uri="{FF2B5EF4-FFF2-40B4-BE49-F238E27FC236}">
                <a16:creationId xmlns:a16="http://schemas.microsoft.com/office/drawing/2014/main" id="{D512EB4E-25E7-43DB-B97D-81B9B1E29A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484784"/>
            <a:ext cx="8352928" cy="3528392"/>
          </a:xfrm>
          <a:prstGeom prst="rect">
            <a:avLst/>
          </a:prstGeom>
          <a:noFill/>
          <a:ln>
            <a:noFill/>
          </a:ln>
        </p:spPr>
      </p:pic>
      <p:sp>
        <p:nvSpPr>
          <p:cNvPr id="6" name="CuadroTexto 5">
            <a:extLst>
              <a:ext uri="{FF2B5EF4-FFF2-40B4-BE49-F238E27FC236}">
                <a16:creationId xmlns:a16="http://schemas.microsoft.com/office/drawing/2014/main" id="{0B0A542D-FEFB-4E56-8E94-09A6F60FD38F}"/>
              </a:ext>
            </a:extLst>
          </p:cNvPr>
          <p:cNvSpPr txBox="1"/>
          <p:nvPr/>
        </p:nvSpPr>
        <p:spPr>
          <a:xfrm>
            <a:off x="7320136" y="190381"/>
            <a:ext cx="5053320" cy="646331"/>
          </a:xfrm>
          <a:prstGeom prst="rect">
            <a:avLst/>
          </a:prstGeom>
          <a:noFill/>
        </p:spPr>
        <p:txBody>
          <a:bodyPr wrap="square">
            <a:spAutoFit/>
          </a:bodyPr>
          <a:lstStyle/>
          <a:p>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73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GESTIÓN DE ACTIVOS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03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6" name="CuadroTexto 5">
            <a:extLst>
              <a:ext uri="{FF2B5EF4-FFF2-40B4-BE49-F238E27FC236}">
                <a16:creationId xmlns:a16="http://schemas.microsoft.com/office/drawing/2014/main" id="{3AA697BD-E015-456E-904E-169C88C56776}"/>
              </a:ext>
            </a:extLst>
          </p:cNvPr>
          <p:cNvSpPr txBox="1"/>
          <p:nvPr/>
        </p:nvSpPr>
        <p:spPr>
          <a:xfrm>
            <a:off x="551384" y="1700808"/>
            <a:ext cx="11161240" cy="2862322"/>
          </a:xfrm>
          <a:prstGeom prst="rect">
            <a:avLst/>
          </a:prstGeom>
          <a:noFill/>
        </p:spPr>
        <p:txBody>
          <a:bodyPr wrap="square">
            <a:spAutoFit/>
          </a:bodyPr>
          <a:lstStyle/>
          <a:p>
            <a:pPr algn="just"/>
            <a:r>
              <a:rPr lang="es-CO" dirty="0">
                <a:latin typeface="Arial" panose="020B0604020202020204" pitchFamily="34" charset="0"/>
                <a:ea typeface="Times New Roman" panose="02020603050405020304" pitchFamily="18" charset="0"/>
              </a:rPr>
              <a:t>De acuerdo con la resolución CREG 015 de 2018 y el plan de desarrollo del sistema de gestión de activos planteado en el año 2019; para el año 2020 se realizó como primera instancia un empalme entre el proveedor del software de SGA (Sistema de Gestión de Activos), la mesa de trabajo de ENELAR E.S.P., y la empresa asesora de la norma ISO 55001. </a:t>
            </a:r>
          </a:p>
          <a:p>
            <a:pPr algn="just"/>
            <a:endParaRPr lang="es-CO" dirty="0">
              <a:latin typeface="Arial" panose="020B0604020202020204" pitchFamily="34" charset="0"/>
              <a:ea typeface="Times New Roman" panose="02020603050405020304" pitchFamily="18" charset="0"/>
            </a:endParaRPr>
          </a:p>
          <a:p>
            <a:pPr algn="just"/>
            <a:r>
              <a:rPr lang="es-CO" dirty="0">
                <a:latin typeface="Arial" panose="020B0604020202020204" pitchFamily="34" charset="0"/>
                <a:ea typeface="Times New Roman" panose="02020603050405020304" pitchFamily="18" charset="0"/>
              </a:rPr>
              <a:t>Con el fin de definir parámetros que facilitaran la implementación, se desarrolló una mesa de trabajo encargada del SGA por parte de ENELAR E.S.P., la definición del portafolio de activos, capacitaciones, diagnóstico del seguimiento, desarrollo del software y ajustes del contexto de la organización de acuerdo a la norma ISO 55001 como lo es la política de la empresa, los objetivos estratégicos, el plan de comunicaciones y la planificación de la gestión </a:t>
            </a:r>
            <a:r>
              <a:rPr lang="es-CO" dirty="0" smtClean="0">
                <a:latin typeface="Arial" panose="020B0604020202020204" pitchFamily="34" charset="0"/>
                <a:ea typeface="Times New Roman" panose="02020603050405020304" pitchFamily="18" charset="0"/>
              </a:rPr>
              <a:t>del cambio.</a:t>
            </a:r>
            <a:endParaRPr lang="es-CO" sz="18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456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CuadroTexto 1"/>
          <p:cNvSpPr txBox="1"/>
          <p:nvPr/>
        </p:nvSpPr>
        <p:spPr>
          <a:xfrm>
            <a:off x="911424" y="1042366"/>
            <a:ext cx="10880132" cy="147732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Para el diagnóstico final de esta primera etapa, se utilizó la metodología de comparación de la práctica de la organización con el modelo SAM del Instituto de Gestión de Activos, IAM (</a:t>
            </a:r>
            <a:r>
              <a:rPr lang="es-ES" dirty="0" err="1">
                <a:latin typeface="Arial" panose="020B0604020202020204" pitchFamily="34" charset="0"/>
                <a:cs typeface="Arial" panose="020B0604020202020204" pitchFamily="34" charset="0"/>
              </a:rPr>
              <a:t>Institute</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Asset</a:t>
            </a:r>
            <a:r>
              <a:rPr lang="es-ES" dirty="0">
                <a:latin typeface="Arial" panose="020B0604020202020204" pitchFamily="34" charset="0"/>
                <a:cs typeface="Arial" panose="020B0604020202020204" pitchFamily="34" charset="0"/>
              </a:rPr>
              <a:t> Management) – Modelo más aplicado para diagnosticar en base a la norma ISO EL 55001.</a:t>
            </a:r>
            <a:endParaRPr lang="es-CO"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esquema de valoración arrojo la siguiente información:</a:t>
            </a:r>
            <a:endParaRPr lang="es-CO" dirty="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25390919"/>
              </p:ext>
            </p:extLst>
          </p:nvPr>
        </p:nvGraphicFramePr>
        <p:xfrm>
          <a:off x="3971764" y="2636912"/>
          <a:ext cx="5112568" cy="3392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201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ISEÑOS\ENELAR 2020\PLANTILLA PRESENTACIONES 2020\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1219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a:extLst>
              <a:ext uri="{FF2B5EF4-FFF2-40B4-BE49-F238E27FC236}">
                <a16:creationId xmlns:a16="http://schemas.microsoft.com/office/drawing/2014/main" id="{0AB699FB-C740-49AE-972F-1213E90E4686}"/>
              </a:ext>
            </a:extLst>
          </p:cNvPr>
          <p:cNvSpPr txBox="1"/>
          <p:nvPr/>
        </p:nvSpPr>
        <p:spPr>
          <a:xfrm>
            <a:off x="382688" y="1054477"/>
            <a:ext cx="11809312" cy="646331"/>
          </a:xfrm>
          <a:prstGeom prst="rect">
            <a:avLst/>
          </a:prstGeom>
          <a:noFill/>
        </p:spPr>
        <p:txBody>
          <a:bodyPr wrap="square">
            <a:spAutoFit/>
          </a:bodyPr>
          <a:lstStyle/>
          <a:p>
            <a:r>
              <a:rPr lang="es-MX" sz="1800" dirty="0">
                <a:effectLst/>
                <a:latin typeface="Arial" panose="020B0604020202020204" pitchFamily="34" charset="0"/>
                <a:ea typeface="Times New Roman" panose="02020603050405020304" pitchFamily="18" charset="0"/>
              </a:rPr>
              <a:t>La Empresa de Energía de Arauca Enelar ESP, presenta el informe de ejecución del </a:t>
            </a:r>
            <a:r>
              <a:rPr lang="es-MX" dirty="0" smtClean="0">
                <a:latin typeface="Arial" panose="020B0604020202020204" pitchFamily="34" charset="0"/>
                <a:ea typeface="Times New Roman" panose="02020603050405020304" pitchFamily="18" charset="0"/>
              </a:rPr>
              <a:t>segundo</a:t>
            </a:r>
            <a:r>
              <a:rPr lang="es-MX" sz="1800" dirty="0" smtClean="0">
                <a:effectLst/>
                <a:latin typeface="Arial" panose="020B0604020202020204" pitchFamily="34" charset="0"/>
                <a:ea typeface="Times New Roman" panose="02020603050405020304" pitchFamily="18" charset="0"/>
              </a:rPr>
              <a:t> </a:t>
            </a:r>
            <a:r>
              <a:rPr lang="es-MX" sz="1800" dirty="0">
                <a:effectLst/>
                <a:latin typeface="Arial" panose="020B0604020202020204" pitchFamily="34" charset="0"/>
                <a:ea typeface="Times New Roman" panose="02020603050405020304" pitchFamily="18" charset="0"/>
              </a:rPr>
              <a:t>año del plan de inversiones, el cual fue aprobado mediante resolución CREG 199 de 2020.</a:t>
            </a:r>
            <a:endParaRPr lang="es-CO" dirty="0"/>
          </a:p>
        </p:txBody>
      </p:sp>
      <p:sp>
        <p:nvSpPr>
          <p:cNvPr id="9" name="CuadroTexto 8">
            <a:extLst>
              <a:ext uri="{FF2B5EF4-FFF2-40B4-BE49-F238E27FC236}">
                <a16:creationId xmlns:a16="http://schemas.microsoft.com/office/drawing/2014/main" id="{DB2BDC2C-E85F-478A-897C-532A55FFBAD6}"/>
              </a:ext>
            </a:extLst>
          </p:cNvPr>
          <p:cNvSpPr txBox="1"/>
          <p:nvPr/>
        </p:nvSpPr>
        <p:spPr>
          <a:xfrm>
            <a:off x="355848" y="2996952"/>
            <a:ext cx="2524472" cy="523220"/>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Resumen de inversiones año </a:t>
            </a:r>
            <a:r>
              <a:rPr lang="es-CO" sz="1400" dirty="0" smtClean="0">
                <a:effectLst/>
                <a:latin typeface="Arial" panose="020B0604020202020204" pitchFamily="34" charset="0"/>
                <a:ea typeface="Times New Roman" panose="02020603050405020304" pitchFamily="18" charset="0"/>
                <a:cs typeface="Arial" panose="020B0604020202020204" pitchFamily="34" charset="0"/>
              </a:rPr>
              <a:t>2 </a:t>
            </a:r>
            <a:r>
              <a:rPr lang="es-CO" sz="1400" dirty="0">
                <a:effectLst/>
                <a:latin typeface="Arial" panose="020B0604020202020204" pitchFamily="34" charset="0"/>
                <a:ea typeface="Times New Roman" panose="02020603050405020304" pitchFamily="18" charset="0"/>
                <a:cs typeface="Arial" panose="020B0604020202020204" pitchFamily="34" charset="0"/>
              </a:rPr>
              <a:t>por tipo</a:t>
            </a:r>
            <a:endParaRPr lang="es-CO" sz="1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FFB1854-F8F6-453F-BD09-88342EB32C70}"/>
              </a:ext>
            </a:extLst>
          </p:cNvPr>
          <p:cNvSpPr txBox="1"/>
          <p:nvPr/>
        </p:nvSpPr>
        <p:spPr>
          <a:xfrm>
            <a:off x="354088" y="4766046"/>
            <a:ext cx="2544960" cy="523220"/>
          </a:xfrm>
          <a:prstGeom prst="rect">
            <a:avLst/>
          </a:prstGeom>
          <a:noFill/>
        </p:spPr>
        <p:txBody>
          <a:bodyPr wrap="square">
            <a:spAutoFit/>
          </a:bodyPr>
          <a:lstStyle/>
          <a:p>
            <a:r>
              <a:rPr lang="es-CO" sz="1400" dirty="0">
                <a:latin typeface="Arial" panose="020B0604020202020204" pitchFamily="34" charset="0"/>
                <a:cs typeface="Arial" panose="020B0604020202020204" pitchFamily="34" charset="0"/>
              </a:rPr>
              <a:t>Resumen de inversiones año </a:t>
            </a:r>
            <a:r>
              <a:rPr lang="es-CO" sz="1400" dirty="0" smtClean="0">
                <a:latin typeface="Arial" panose="020B0604020202020204" pitchFamily="34" charset="0"/>
                <a:cs typeface="Arial" panose="020B0604020202020204" pitchFamily="34" charset="0"/>
              </a:rPr>
              <a:t>2 </a:t>
            </a:r>
            <a:r>
              <a:rPr lang="es-CO" sz="1400" dirty="0">
                <a:latin typeface="Arial" panose="020B0604020202020204" pitchFamily="34" charset="0"/>
                <a:cs typeface="Arial" panose="020B0604020202020204" pitchFamily="34" charset="0"/>
              </a:rPr>
              <a:t>por nivel de tensión</a:t>
            </a:r>
          </a:p>
        </p:txBody>
      </p:sp>
      <p:sp>
        <p:nvSpPr>
          <p:cNvPr id="14" name="CuadroTexto 13">
            <a:extLst>
              <a:ext uri="{FF2B5EF4-FFF2-40B4-BE49-F238E27FC236}">
                <a16:creationId xmlns:a16="http://schemas.microsoft.com/office/drawing/2014/main" id="{46F40455-88F6-4C9B-9CDC-E88CC33A18A7}"/>
              </a:ext>
            </a:extLst>
          </p:cNvPr>
          <p:cNvSpPr txBox="1"/>
          <p:nvPr/>
        </p:nvSpPr>
        <p:spPr>
          <a:xfrm>
            <a:off x="2999656" y="1988840"/>
            <a:ext cx="9052626" cy="3600986"/>
          </a:xfrm>
          <a:prstGeom prst="rect">
            <a:avLst/>
          </a:prstGeom>
          <a:noFill/>
        </p:spPr>
        <p:txBody>
          <a:bodyPr wrap="square">
            <a:spAutoFit/>
          </a:bodyPr>
          <a:lstStyle/>
          <a:p>
            <a:pPr algn="just"/>
            <a:r>
              <a:rPr lang="es-MX" dirty="0">
                <a:effectLst/>
                <a:latin typeface="Arial" panose="020B0604020202020204" pitchFamily="34" charset="0"/>
                <a:ea typeface="Times New Roman" panose="02020603050405020304" pitchFamily="18" charset="0"/>
                <a:cs typeface="Arial" panose="020B0604020202020204" pitchFamily="34" charset="0"/>
              </a:rPr>
              <a:t>Las inversiones durante el primer año ascienden a la suma </a:t>
            </a:r>
            <a:r>
              <a:rPr lang="es-MX"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 </a:t>
            </a:r>
            <a:r>
              <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12</a:t>
            </a:r>
            <a:r>
              <a:rPr lang="es-MX"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.630.951.527 </a:t>
            </a:r>
            <a:r>
              <a:rPr lang="es-MX" dirty="0">
                <a:effectLst/>
                <a:latin typeface="Arial" panose="020B0604020202020204" pitchFamily="34" charset="0"/>
                <a:ea typeface="Times New Roman" panose="02020603050405020304" pitchFamily="18" charset="0"/>
                <a:cs typeface="Arial" panose="020B0604020202020204" pitchFamily="34" charset="0"/>
              </a:rPr>
              <a:t>y en general comprenden lo siguiente:</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MX" dirty="0">
                <a:effectLst/>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de reposición de líneas en los niveles de tensión 1</a:t>
            </a:r>
            <a:r>
              <a:rPr lang="es-MX" spc="20" dirty="0" smtClean="0">
                <a:effectLst/>
                <a:latin typeface="Arial" panose="020B0604020202020204" pitchFamily="34" charset="0"/>
                <a:ea typeface="Times New Roman" panose="02020603050405020304" pitchFamily="18" charset="0"/>
                <a:cs typeface="Arial" panose="020B0604020202020204" pitchFamily="34" charset="0"/>
              </a:rPr>
              <a:t>, 2, 3</a:t>
            </a:r>
            <a:r>
              <a:rPr lang="es-MX" spc="20" dirty="0">
                <a:effectLst/>
                <a:latin typeface="Arial" panose="020B0604020202020204" pitchFamily="34" charset="0"/>
                <a:ea typeface="Times New Roman" panose="02020603050405020304" pitchFamily="18" charset="0"/>
                <a:cs typeface="Arial" panose="020B0604020202020204" pitchFamily="34" charset="0"/>
              </a:rPr>
              <a:t>. Incluye, apoyos, conductores, puestas a tierra, entre otras).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en reposición de transformadores.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nuevas urbanizaciones o asentamientos.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smtClean="0">
                <a:effectLst/>
                <a:latin typeface="Arial" panose="020B0604020202020204" pitchFamily="34" charset="0"/>
                <a:ea typeface="Times New Roman" panose="02020603050405020304" pitchFamily="18" charset="0"/>
                <a:cs typeface="Arial" panose="020B0604020202020204" pitchFamily="34" charset="0"/>
              </a:rPr>
              <a:t>Inversiones </a:t>
            </a:r>
            <a:r>
              <a:rPr lang="es-MX" spc="20" dirty="0">
                <a:effectLst/>
                <a:latin typeface="Arial" panose="020B0604020202020204" pitchFamily="34" charset="0"/>
                <a:ea typeface="Times New Roman" panose="02020603050405020304" pitchFamily="18" charset="0"/>
                <a:cs typeface="Arial" panose="020B0604020202020204" pitchFamily="34" charset="0"/>
              </a:rPr>
              <a:t>para dar cumplimiento a la regulación en cuanto a calidad del servicio, calidad de la potencia y sistema de gestión de activos).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que permiten ampliar la capacidad de transformación.</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nuevos usuarios en el área rural</a:t>
            </a:r>
            <a:r>
              <a:rPr lang="es-MX" spc="20" dirty="0" smtClean="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518520219"/>
              </p:ext>
            </p:extLst>
          </p:nvPr>
        </p:nvGraphicFramePr>
        <p:xfrm>
          <a:off x="504088" y="1850636"/>
          <a:ext cx="2349500" cy="1143000"/>
        </p:xfrm>
        <a:graphic>
          <a:graphicData uri="http://schemas.openxmlformats.org/drawingml/2006/table">
            <a:tbl>
              <a:tblPr firstRow="1" firstCol="1" bandRow="1"/>
              <a:tblGrid>
                <a:gridCol w="1092200">
                  <a:extLst>
                    <a:ext uri="{9D8B030D-6E8A-4147-A177-3AD203B41FA5}">
                      <a16:colId xmlns:a16="http://schemas.microsoft.com/office/drawing/2014/main" val="2610120358"/>
                    </a:ext>
                  </a:extLst>
                </a:gridCol>
                <a:gridCol w="1257300">
                  <a:extLst>
                    <a:ext uri="{9D8B030D-6E8A-4147-A177-3AD203B41FA5}">
                      <a16:colId xmlns:a16="http://schemas.microsoft.com/office/drawing/2014/main" val="3267371923"/>
                    </a:ext>
                  </a:extLst>
                </a:gridCol>
              </a:tblGrid>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Tipo de inversión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Valor</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125198999"/>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735083"/>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9 641 616 051</a:t>
                      </a:r>
                      <a:endParaRPr lang="es-CO"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61781"/>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2 322 632 076</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49907"/>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666 703 400</a:t>
                      </a:r>
                      <a:endParaRPr lang="es-CO"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885151"/>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12 630 951 527</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6056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26607321"/>
              </p:ext>
            </p:extLst>
          </p:nvPr>
        </p:nvGraphicFramePr>
        <p:xfrm>
          <a:off x="602084" y="3596242"/>
          <a:ext cx="2032000" cy="1143000"/>
        </p:xfrm>
        <a:graphic>
          <a:graphicData uri="http://schemas.openxmlformats.org/drawingml/2006/table">
            <a:tbl>
              <a:tblPr firstRow="1" firstCol="1" bandRow="1"/>
              <a:tblGrid>
                <a:gridCol w="1041400">
                  <a:extLst>
                    <a:ext uri="{9D8B030D-6E8A-4147-A177-3AD203B41FA5}">
                      <a16:colId xmlns:a16="http://schemas.microsoft.com/office/drawing/2014/main" val="3067537632"/>
                    </a:ext>
                  </a:extLst>
                </a:gridCol>
                <a:gridCol w="990600">
                  <a:extLst>
                    <a:ext uri="{9D8B030D-6E8A-4147-A177-3AD203B41FA5}">
                      <a16:colId xmlns:a16="http://schemas.microsoft.com/office/drawing/2014/main" val="4112878893"/>
                    </a:ext>
                  </a:extLst>
                </a:gridCol>
              </a:tblGrid>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Nivel de tensión</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Valor</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03501898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3 561 249 560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1836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8 158 034 839</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325232"/>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367 293 328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67956"/>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544 373 800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77467"/>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12 630 951 527</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588097"/>
                  </a:ext>
                </a:extLst>
              </a:tr>
            </a:tbl>
          </a:graphicData>
        </a:graphic>
      </p:graphicFrame>
    </p:spTree>
    <p:extLst>
      <p:ext uri="{BB962C8B-B14F-4D97-AF65-F5344CB8AC3E}">
        <p14:creationId xmlns:p14="http://schemas.microsoft.com/office/powerpoint/2010/main" val="101776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71869921"/>
              </p:ext>
            </p:extLst>
          </p:nvPr>
        </p:nvGraphicFramePr>
        <p:xfrm>
          <a:off x="335360" y="1196752"/>
          <a:ext cx="11377264" cy="4309937"/>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Código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Nivel de tensión</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Tipo de Inversión</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Valoración ($2017)</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E015</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Suministro e instalación de equipos para mejorar la confiabilidad del SDL de Enelar ESP.</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45 399 000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E026</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Implementación sistema gestión de activos con base en la norma NTC ISO 55001:2015- Fase 2.</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IV</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183 494 400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E029</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609 716 000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E030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80 309 000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E031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1 057 480 000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Repotenciación del transformador de potencia de la Subestación Tame de 5MW a 15MW.</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4</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IV</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483 209 000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de redes urbanas de nivel 2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945 411 253</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EA023</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de redes rurales  de nivel 2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6 405 545 786</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EA024</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de redes urbanas de nivel 1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 y 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317 585 398</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202782"/>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EA025</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de redes rurales de nivel 1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 y 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2 101 553 162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43258"/>
                  </a:ext>
                </a:extLst>
              </a:tr>
              <a:tr h="408261">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EA026</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Instalación de reconectador en la subestación Puerto Rondon, Municipio de Puerto Rondon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90 798 000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83745"/>
                  </a:ext>
                </a:extLst>
              </a:tr>
              <a:tr h="36341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EA027</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3</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7 652 970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97700"/>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EA028</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4 322 000</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723595"/>
                  </a:ext>
                </a:extLst>
              </a:tr>
              <a:tr h="272174">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EA029</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Reposición de líneas de nivel III del departamento de Arauca.</a:t>
                      </a:r>
                      <a:endParaRPr lang="es-CO" sz="1100">
                        <a:effectLst/>
                        <a:latin typeface="Times New Roman" panose="02020603050405020304" pitchFamily="18" charset="0"/>
                        <a:ea typeface="Times New Roman" panose="02020603050405020304" pitchFamily="18" charset="0"/>
                      </a:endParaRPr>
                    </a:p>
                  </a:txBody>
                  <a:tcPr marL="37892" marR="37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3</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III</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298 475 558</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781134"/>
                  </a:ext>
                </a:extLst>
              </a:tr>
            </a:tbl>
          </a:graphicData>
        </a:graphic>
      </p:graphicFrame>
    </p:spTree>
    <p:extLst>
      <p:ext uri="{BB962C8B-B14F-4D97-AF65-F5344CB8AC3E}">
        <p14:creationId xmlns:p14="http://schemas.microsoft.com/office/powerpoint/2010/main" val="19913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544616" cy="2162130"/>
          </a:xfrm>
          <a:prstGeom prst="rect">
            <a:avLst/>
          </a:prstGeom>
          <a:noFill/>
        </p:spPr>
        <p:txBody>
          <a:bodyPr wrap="square" rtlCol="0">
            <a:spAutoFit/>
          </a:bodyPr>
          <a:lstStyle/>
          <a:p>
            <a:pPr lvl="0"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2. ACCIONES ENCAMINADAS AL BENEFICIO DE LOS USUARIOS.</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55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9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248128" y="44624"/>
            <a:ext cx="4804154" cy="707886"/>
          </a:xfrm>
          <a:prstGeom prst="rect">
            <a:avLst/>
          </a:prstGeom>
          <a:noFill/>
        </p:spPr>
        <p:txBody>
          <a:bodyPr wrap="square" rtlCol="0">
            <a:spAutoFit/>
          </a:bodyPr>
          <a:lstStyle/>
          <a:p>
            <a:pPr lvl="0" algn="just">
              <a:spcBef>
                <a:spcPts val="1200"/>
              </a:spcBef>
              <a:spcAft>
                <a:spcPts val="300"/>
              </a:spcAft>
            </a:pPr>
            <a:r>
              <a:rPr lang="es-MX"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rPr>
              <a:t>ACCIONES ENCAMINADAS AL BENEFICIO DE LOS USUARIOS</a:t>
            </a: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E117B9F-13EE-4EA4-87B5-82E128FE8F0D}"/>
              </a:ext>
            </a:extLst>
          </p:cNvPr>
          <p:cNvSpPr txBox="1"/>
          <p:nvPr/>
        </p:nvSpPr>
        <p:spPr>
          <a:xfrm>
            <a:off x="266527" y="1988840"/>
            <a:ext cx="11665296" cy="2308324"/>
          </a:xfrm>
          <a:prstGeom prst="rect">
            <a:avLst/>
          </a:prstGeom>
          <a:noFill/>
        </p:spPr>
        <p:txBody>
          <a:bodyPr wrap="square">
            <a:spAutoFit/>
          </a:bodyPr>
          <a:lstStyle/>
          <a:p>
            <a:pPr algn="just"/>
            <a:r>
              <a:rPr lang="es-CO" dirty="0">
                <a:latin typeface="Arial" panose="020B0604020202020204" pitchFamily="34" charset="0"/>
                <a:ea typeface="Times New Roman" panose="02020603050405020304" pitchFamily="18" charset="0"/>
              </a:rPr>
              <a:t>ENELAR para el año 2020 desarrolló proyectos cuyo objetivo principal es garantizar la prestación del servicio de energía eléctrica con altos estándares de calidad. Las inversiones se enfocaron en la ampliación, adecuación, reposición, remodelación, construcción o suministro de la infraestructura eléctrica del departamento de Arauca, en los cuales garantizan a corto plazo la mejoría del nivel de tensión, la calidad del servicio de los usuarios finales; así como los beneficios a mediano plazo tales como calidad de vida, el desarrollo tecnológico de los usuarios gracias a la inversión de los proyectos, teniendo en cuenta que se obtiene una mejora en la confiabilidad del sistema, así como ampliación de la infraestructura eléctrica y de respuesta para atender de forma rápida y directa a las necesidades de sus usuarios. </a:t>
            </a:r>
            <a:endParaRPr lang="es-CO" dirty="0"/>
          </a:p>
        </p:txBody>
      </p:sp>
    </p:spTree>
    <p:extLst>
      <p:ext uri="{BB962C8B-B14F-4D97-AF65-F5344CB8AC3E}">
        <p14:creationId xmlns:p14="http://schemas.microsoft.com/office/powerpoint/2010/main" val="101776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861646" cy="2354491"/>
          </a:xfrm>
          <a:prstGeom prst="rect">
            <a:avLst/>
          </a:prstGeom>
          <a:noFill/>
        </p:spPr>
        <p:txBody>
          <a:bodyPr wrap="square" rtlCol="0">
            <a:spAutoFit/>
          </a:bodyPr>
          <a:lstStyle/>
          <a:p>
            <a:pPr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3. DESCRIPCIÓN DEL SISTEMA OPERADO</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668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C11B0B6C-78E2-409B-A3A6-7D6C07958F8D}"/>
              </a:ext>
            </a:extLst>
          </p:cNvPr>
          <p:cNvSpPr txBox="1"/>
          <p:nvPr/>
        </p:nvSpPr>
        <p:spPr>
          <a:xfrm>
            <a:off x="299356" y="929481"/>
            <a:ext cx="11593288" cy="646331"/>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rPr>
              <a:t>El sistema eléctrico de Enelar E.S.P. se conecta al Sistema de Transmisión Nacional en las subestaciones de Banadía y Caño Limón operadas por ISA </a:t>
            </a:r>
            <a:r>
              <a:rPr lang="es-CO" sz="1800" dirty="0" err="1">
                <a:effectLst/>
                <a:latin typeface="Arial" panose="020B0604020202020204" pitchFamily="34" charset="0"/>
                <a:ea typeface="Times New Roman" panose="02020603050405020304" pitchFamily="18" charset="0"/>
              </a:rPr>
              <a:t>Intercolombia</a:t>
            </a:r>
            <a:r>
              <a:rPr lang="es-CO" sz="1800" dirty="0">
                <a:effectLst/>
                <a:latin typeface="Arial" panose="020B0604020202020204" pitchFamily="34" charset="0"/>
                <a:ea typeface="Times New Roman" panose="02020603050405020304" pitchFamily="18" charset="0"/>
              </a:rPr>
              <a:t>. </a:t>
            </a:r>
            <a:endParaRPr lang="es-CO" dirty="0"/>
          </a:p>
        </p:txBody>
      </p:sp>
      <p:pic>
        <p:nvPicPr>
          <p:cNvPr id="7" name="Imagen 6"/>
          <p:cNvPicPr/>
          <p:nvPr/>
        </p:nvPicPr>
        <p:blipFill rotWithShape="1">
          <a:blip r:embed="rId3"/>
          <a:srcRect l="26746" t="19486" r="8489" b="4899"/>
          <a:stretch/>
        </p:blipFill>
        <p:spPr bwMode="auto">
          <a:xfrm>
            <a:off x="2999656" y="1772816"/>
            <a:ext cx="7000810" cy="4044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99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A593DF0E-B4FF-4511-9C1B-0713ADF14EBF}"/>
              </a:ext>
            </a:extLst>
          </p:cNvPr>
          <p:cNvSpPr txBox="1"/>
          <p:nvPr/>
        </p:nvSpPr>
        <p:spPr>
          <a:xfrm>
            <a:off x="277851" y="1252647"/>
            <a:ext cx="11593288" cy="369332"/>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rPr>
              <a:t>Enelar E.S.P. tiene modelado y georreferenciado su sistema de distribución en el software </a:t>
            </a:r>
            <a:r>
              <a:rPr lang="es-CO" sz="1800" dirty="0" err="1">
                <a:effectLst/>
                <a:latin typeface="Arial" panose="020B0604020202020204" pitchFamily="34" charset="0"/>
                <a:ea typeface="Times New Roman" panose="02020603050405020304" pitchFamily="18" charset="0"/>
              </a:rPr>
              <a:t>Spard</a:t>
            </a:r>
            <a:r>
              <a:rPr lang="es-CO" sz="1800" dirty="0">
                <a:effectLst/>
                <a:latin typeface="Arial" panose="020B0604020202020204" pitchFamily="34" charset="0"/>
                <a:ea typeface="Times New Roman" panose="02020603050405020304" pitchFamily="18" charset="0"/>
              </a:rPr>
              <a:t>® </a:t>
            </a:r>
            <a:r>
              <a:rPr lang="es-CO" sz="1800" dirty="0" err="1">
                <a:effectLst/>
                <a:latin typeface="Arial" panose="020B0604020202020204" pitchFamily="34" charset="0"/>
                <a:ea typeface="Times New Roman" panose="02020603050405020304" pitchFamily="18" charset="0"/>
              </a:rPr>
              <a:t>Distribution</a:t>
            </a:r>
            <a:r>
              <a:rPr lang="es-CO" sz="1600" dirty="0">
                <a:effectLst/>
                <a:latin typeface="Arial" panose="020B0604020202020204" pitchFamily="34" charset="0"/>
                <a:ea typeface="Times New Roman" panose="02020603050405020304" pitchFamily="18" charset="0"/>
              </a:rPr>
              <a:t>. </a:t>
            </a:r>
            <a:endParaRPr lang="es-CO" dirty="0"/>
          </a:p>
        </p:txBody>
      </p:sp>
      <p:pic>
        <p:nvPicPr>
          <p:cNvPr id="11" name="Imagen 10">
            <a:extLst>
              <a:ext uri="{FF2B5EF4-FFF2-40B4-BE49-F238E27FC236}">
                <a16:creationId xmlns:a16="http://schemas.microsoft.com/office/drawing/2014/main" id="{7936D3BD-7164-4A31-960D-B55B60300E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43672" y="1844824"/>
            <a:ext cx="5832648" cy="3672408"/>
          </a:xfrm>
          <a:prstGeom prst="rect">
            <a:avLst/>
          </a:prstGeom>
        </p:spPr>
      </p:pic>
    </p:spTree>
    <p:extLst>
      <p:ext uri="{BB962C8B-B14F-4D97-AF65-F5344CB8AC3E}">
        <p14:creationId xmlns:p14="http://schemas.microsoft.com/office/powerpoint/2010/main" val="28267368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1774</Words>
  <Application>Microsoft Office PowerPoint</Application>
  <PresentationFormat>Panorámica</PresentationFormat>
  <Paragraphs>317</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Bookman Old Style</vt:lpstr>
      <vt:lpstr>Calibri</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Anibal Fuentes</dc:creator>
  <cp:lastModifiedBy>ENELAR</cp:lastModifiedBy>
  <cp:revision>256</cp:revision>
  <dcterms:created xsi:type="dcterms:W3CDTF">2018-08-17T21:40:28Z</dcterms:created>
  <dcterms:modified xsi:type="dcterms:W3CDTF">2021-03-31T20:07:29Z</dcterms:modified>
</cp:coreProperties>
</file>