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26" r:id="rId2"/>
    <p:sldId id="424" r:id="rId3"/>
    <p:sldId id="428" r:id="rId4"/>
    <p:sldId id="494" r:id="rId5"/>
    <p:sldId id="499" r:id="rId6"/>
    <p:sldId id="500" r:id="rId7"/>
    <p:sldId id="501" r:id="rId8"/>
    <p:sldId id="474" r:id="rId9"/>
    <p:sldId id="429" r:id="rId10"/>
    <p:sldId id="475" r:id="rId11"/>
    <p:sldId id="476" r:id="rId12"/>
    <p:sldId id="496" r:id="rId13"/>
    <p:sldId id="497" r:id="rId14"/>
    <p:sldId id="477" r:id="rId15"/>
    <p:sldId id="478" r:id="rId16"/>
    <p:sldId id="479" r:id="rId17"/>
    <p:sldId id="480" r:id="rId18"/>
    <p:sldId id="482" r:id="rId19"/>
    <p:sldId id="483" r:id="rId20"/>
    <p:sldId id="484" r:id="rId21"/>
    <p:sldId id="441" r:id="rId22"/>
    <p:sldId id="485" r:id="rId23"/>
    <p:sldId id="487" r:id="rId24"/>
    <p:sldId id="427" r:id="rId25"/>
    <p:sldId id="434" r:id="rId26"/>
    <p:sldId id="488" r:id="rId27"/>
    <p:sldId id="489" r:id="rId28"/>
    <p:sldId id="490" r:id="rId29"/>
    <p:sldId id="491" r:id="rId30"/>
    <p:sldId id="503" r:id="rId31"/>
    <p:sldId id="468" r:id="rId3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599"/>
    <a:srgbClr val="F8F8F8"/>
    <a:srgbClr val="00549E"/>
    <a:srgbClr val="FCDDCF"/>
    <a:srgbClr val="0070C0"/>
    <a:srgbClr val="4F81BD"/>
    <a:srgbClr val="00A49A"/>
    <a:srgbClr val="FFCB00"/>
    <a:srgbClr val="59595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03" autoAdjust="0"/>
    <p:restoredTop sz="95501" autoAdjust="0"/>
  </p:normalViewPr>
  <p:slideViewPr>
    <p:cSldViewPr>
      <p:cViewPr varScale="1">
        <p:scale>
          <a:sx n="118" d="100"/>
          <a:sy n="118" d="100"/>
        </p:scale>
        <p:origin x="102" y="1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nxsar\Desktop\FASE%20II\PLAN%20DE%20INVERSIONES%20A&#209;O%202021\DIAGNOSTICO\Herramienta%20diagnostico%20y%20seguimiento%20SGA%2022-03-20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plotArea>
      <c:layout/>
      <c:radarChart>
        <c:radarStyle val="marker"/>
        <c:varyColors val="0"/>
        <c:ser>
          <c:idx val="0"/>
          <c:order val="0"/>
          <c:tx>
            <c:strRef>
              <c:f>'RESULTADOS DIAGNÓSTICO 2020'!$B$2</c:f>
              <c:strCache>
                <c:ptCount val="1"/>
                <c:pt idx="0">
                  <c:v>DIAGNÓSTICO DEL SISTEMA DE GESTIÓN DE ACTIVOS ISO 55001</c:v>
                </c:pt>
              </c:strCache>
            </c:strRef>
          </c:tx>
          <c:marker>
            <c:symbol val="none"/>
          </c:marker>
          <c:cat>
            <c:strRef>
              <c:f>('RESULTADOS DIAGNÓSTICO 2020'!$B$5,'RESULTADOS DIAGNÓSTICO 2020'!$B$10,'RESULTADOS DIAGNÓSTICO 2020'!$B$14,'RESULTADOS DIAGNÓSTICO 2020'!$B$17,'RESULTADOS DIAGNÓSTICO 2020'!$B$24,'RESULTADOS DIAGNÓSTICO 2020'!$B$28,'RESULTADOS DIAGNÓSTICO 2020'!$B$32)</c:f>
              <c:strCache>
                <c:ptCount val="7"/>
                <c:pt idx="0">
                  <c:v>4. CONTEXTO DE LA ORGANIZACION
</c:v>
                </c:pt>
                <c:pt idx="1">
                  <c:v>5. LIDERAZGO</c:v>
                </c:pt>
                <c:pt idx="2">
                  <c:v>6. PLANIFICACIÓN</c:v>
                </c:pt>
                <c:pt idx="3">
                  <c:v>7. SOPORTE</c:v>
                </c:pt>
                <c:pt idx="4">
                  <c:v>8. OPERACIÓN</c:v>
                </c:pt>
                <c:pt idx="5">
                  <c:v>9. EVALUACIÓN DEL DESEMPEÑO</c:v>
                </c:pt>
                <c:pt idx="6">
                  <c:v>10. MEJORA</c:v>
                </c:pt>
              </c:strCache>
            </c:strRef>
          </c:cat>
          <c:val>
            <c:numRef>
              <c:f>('RESULTADOS DIAGNÓSTICO 2020'!$C$5,'RESULTADOS DIAGNÓSTICO 2020'!$C$10,'RESULTADOS DIAGNÓSTICO 2020'!$C$14,'RESULTADOS DIAGNÓSTICO 2020'!$C$17,'RESULTADOS DIAGNÓSTICO 2020'!$C$24,'RESULTADOS DIAGNÓSTICO 2020'!$C$28,'RESULTADOS DIAGNÓSTICO 2020'!$C$32)</c:f>
              <c:numCache>
                <c:formatCode>General</c:formatCode>
                <c:ptCount val="7"/>
                <c:pt idx="0">
                  <c:v>2</c:v>
                </c:pt>
                <c:pt idx="1">
                  <c:v>2.6666666666666665</c:v>
                </c:pt>
                <c:pt idx="2">
                  <c:v>2</c:v>
                </c:pt>
                <c:pt idx="3">
                  <c:v>2.5</c:v>
                </c:pt>
                <c:pt idx="4">
                  <c:v>2</c:v>
                </c:pt>
                <c:pt idx="5">
                  <c:v>2</c:v>
                </c:pt>
                <c:pt idx="6">
                  <c:v>2</c:v>
                </c:pt>
              </c:numCache>
            </c:numRef>
          </c:val>
          <c:extLst>
            <c:ext xmlns:c16="http://schemas.microsoft.com/office/drawing/2014/chart" uri="{C3380CC4-5D6E-409C-BE32-E72D297353CC}">
              <c16:uniqueId val="{00000000-83FC-4F6F-BBE2-61BB80467331}"/>
            </c:ext>
          </c:extLst>
        </c:ser>
        <c:dLbls>
          <c:showLegendKey val="0"/>
          <c:showVal val="0"/>
          <c:showCatName val="0"/>
          <c:showSerName val="0"/>
          <c:showPercent val="0"/>
          <c:showBubbleSize val="0"/>
        </c:dLbls>
        <c:axId val="48308224"/>
        <c:axId val="48309760"/>
      </c:radarChart>
      <c:catAx>
        <c:axId val="48308224"/>
        <c:scaling>
          <c:orientation val="minMax"/>
        </c:scaling>
        <c:delete val="0"/>
        <c:axPos val="b"/>
        <c:majorGridlines/>
        <c:numFmt formatCode="General" sourceLinked="0"/>
        <c:majorTickMark val="out"/>
        <c:minorTickMark val="none"/>
        <c:tickLblPos val="nextTo"/>
        <c:crossAx val="48309760"/>
        <c:crosses val="autoZero"/>
        <c:auto val="1"/>
        <c:lblAlgn val="ctr"/>
        <c:lblOffset val="100"/>
        <c:noMultiLvlLbl val="0"/>
      </c:catAx>
      <c:valAx>
        <c:axId val="48309760"/>
        <c:scaling>
          <c:orientation val="minMax"/>
          <c:max val="5"/>
        </c:scaling>
        <c:delete val="0"/>
        <c:axPos val="l"/>
        <c:majorGridlines/>
        <c:numFmt formatCode="General" sourceLinked="1"/>
        <c:majorTickMark val="cross"/>
        <c:minorTickMark val="none"/>
        <c:tickLblPos val="nextTo"/>
        <c:crossAx val="48308224"/>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4916EC-8390-4AB2-A719-06B6EE6E8773}" type="datetimeFigureOut">
              <a:rPr lang="es-CO" smtClean="0"/>
              <a:pPr/>
              <a:t>29/03/2022</a:t>
            </a:fld>
            <a:endParaRPr lang="es-CO"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AEC27-70C6-4399-AC1A-32B2F43A5770}" type="slidenum">
              <a:rPr lang="es-CO" smtClean="0"/>
              <a:pPr/>
              <a:t>‹Nº›</a:t>
            </a:fld>
            <a:endParaRPr lang="es-CO" dirty="0"/>
          </a:p>
        </p:txBody>
      </p:sp>
    </p:spTree>
    <p:extLst>
      <p:ext uri="{BB962C8B-B14F-4D97-AF65-F5344CB8AC3E}">
        <p14:creationId xmlns:p14="http://schemas.microsoft.com/office/powerpoint/2010/main" val="1686365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p:txBody>
          <a:bodyPr/>
          <a:lstStyle/>
          <a:p>
            <a:fld id="{A88FBCFC-80B8-499A-B4A1-52C0865DB1B8}" type="datetimeFigureOut">
              <a:rPr lang="es-CO" smtClean="0"/>
              <a:pPr/>
              <a:t>29/03/2022</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A117A0C0-D4F1-440D-B92F-2D01510331DB}" type="slidenum">
              <a:rPr lang="es-CO" smtClean="0"/>
              <a:pPr/>
              <a:t>‹Nº›</a:t>
            </a:fld>
            <a:endParaRPr lang="es-CO" dirty="0"/>
          </a:p>
        </p:txBody>
      </p:sp>
    </p:spTree>
    <p:extLst>
      <p:ext uri="{BB962C8B-B14F-4D97-AF65-F5344CB8AC3E}">
        <p14:creationId xmlns:p14="http://schemas.microsoft.com/office/powerpoint/2010/main" val="2577139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A88FBCFC-80B8-499A-B4A1-52C0865DB1B8}" type="datetimeFigureOut">
              <a:rPr lang="es-CO" smtClean="0"/>
              <a:pPr/>
              <a:t>29/03/2022</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A117A0C0-D4F1-440D-B92F-2D01510331DB}" type="slidenum">
              <a:rPr lang="es-CO" smtClean="0"/>
              <a:pPr/>
              <a:t>‹Nº›</a:t>
            </a:fld>
            <a:endParaRPr lang="es-CO" dirty="0"/>
          </a:p>
        </p:txBody>
      </p:sp>
    </p:spTree>
    <p:extLst>
      <p:ext uri="{BB962C8B-B14F-4D97-AF65-F5344CB8AC3E}">
        <p14:creationId xmlns:p14="http://schemas.microsoft.com/office/powerpoint/2010/main" val="2134547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A88FBCFC-80B8-499A-B4A1-52C0865DB1B8}" type="datetimeFigureOut">
              <a:rPr lang="es-CO" smtClean="0"/>
              <a:pPr/>
              <a:t>29/03/2022</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A117A0C0-D4F1-440D-B92F-2D01510331DB}" type="slidenum">
              <a:rPr lang="es-CO" smtClean="0"/>
              <a:pPr/>
              <a:t>‹Nº›</a:t>
            </a:fld>
            <a:endParaRPr lang="es-CO" dirty="0"/>
          </a:p>
        </p:txBody>
      </p:sp>
    </p:spTree>
    <p:extLst>
      <p:ext uri="{BB962C8B-B14F-4D97-AF65-F5344CB8AC3E}">
        <p14:creationId xmlns:p14="http://schemas.microsoft.com/office/powerpoint/2010/main" val="121931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A88FBCFC-80B8-499A-B4A1-52C0865DB1B8}" type="datetimeFigureOut">
              <a:rPr lang="es-CO" smtClean="0"/>
              <a:pPr/>
              <a:t>29/03/2022</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A117A0C0-D4F1-440D-B92F-2D01510331DB}" type="slidenum">
              <a:rPr lang="es-CO" smtClean="0"/>
              <a:pPr/>
              <a:t>‹Nº›</a:t>
            </a:fld>
            <a:endParaRPr lang="es-CO" dirty="0"/>
          </a:p>
        </p:txBody>
      </p:sp>
    </p:spTree>
    <p:extLst>
      <p:ext uri="{BB962C8B-B14F-4D97-AF65-F5344CB8AC3E}">
        <p14:creationId xmlns:p14="http://schemas.microsoft.com/office/powerpoint/2010/main" val="3031453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88FBCFC-80B8-499A-B4A1-52C0865DB1B8}" type="datetimeFigureOut">
              <a:rPr lang="es-CO" smtClean="0"/>
              <a:pPr/>
              <a:t>29/03/2022</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A117A0C0-D4F1-440D-B92F-2D01510331DB}" type="slidenum">
              <a:rPr lang="es-CO" smtClean="0"/>
              <a:pPr/>
              <a:t>‹Nº›</a:t>
            </a:fld>
            <a:endParaRPr lang="es-CO" dirty="0"/>
          </a:p>
        </p:txBody>
      </p:sp>
    </p:spTree>
    <p:extLst>
      <p:ext uri="{BB962C8B-B14F-4D97-AF65-F5344CB8AC3E}">
        <p14:creationId xmlns:p14="http://schemas.microsoft.com/office/powerpoint/2010/main" val="2000991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fld id="{A88FBCFC-80B8-499A-B4A1-52C0865DB1B8}" type="datetimeFigureOut">
              <a:rPr lang="es-CO" smtClean="0"/>
              <a:pPr/>
              <a:t>29/03/2022</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A117A0C0-D4F1-440D-B92F-2D01510331DB}" type="slidenum">
              <a:rPr lang="es-CO" smtClean="0"/>
              <a:pPr/>
              <a:t>‹Nº›</a:t>
            </a:fld>
            <a:endParaRPr lang="es-CO" dirty="0"/>
          </a:p>
        </p:txBody>
      </p:sp>
    </p:spTree>
    <p:extLst>
      <p:ext uri="{BB962C8B-B14F-4D97-AF65-F5344CB8AC3E}">
        <p14:creationId xmlns:p14="http://schemas.microsoft.com/office/powerpoint/2010/main" val="1718714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fld id="{A88FBCFC-80B8-499A-B4A1-52C0865DB1B8}" type="datetimeFigureOut">
              <a:rPr lang="es-CO" smtClean="0"/>
              <a:pPr/>
              <a:t>29/03/2022</a:t>
            </a:fld>
            <a:endParaRPr lang="es-CO" dirty="0"/>
          </a:p>
        </p:txBody>
      </p:sp>
      <p:sp>
        <p:nvSpPr>
          <p:cNvPr id="8" name="7 Marcador de pie de página"/>
          <p:cNvSpPr>
            <a:spLocks noGrp="1"/>
          </p:cNvSpPr>
          <p:nvPr>
            <p:ph type="ftr" sz="quarter" idx="11"/>
          </p:nvPr>
        </p:nvSpPr>
        <p:spPr/>
        <p:txBody>
          <a:bodyPr/>
          <a:lstStyle/>
          <a:p>
            <a:endParaRPr lang="es-CO" dirty="0"/>
          </a:p>
        </p:txBody>
      </p:sp>
      <p:sp>
        <p:nvSpPr>
          <p:cNvPr id="9" name="8 Marcador de número de diapositiva"/>
          <p:cNvSpPr>
            <a:spLocks noGrp="1"/>
          </p:cNvSpPr>
          <p:nvPr>
            <p:ph type="sldNum" sz="quarter" idx="12"/>
          </p:nvPr>
        </p:nvSpPr>
        <p:spPr/>
        <p:txBody>
          <a:bodyPr/>
          <a:lstStyle/>
          <a:p>
            <a:fld id="{A117A0C0-D4F1-440D-B92F-2D01510331DB}" type="slidenum">
              <a:rPr lang="es-CO" smtClean="0"/>
              <a:pPr/>
              <a:t>‹Nº›</a:t>
            </a:fld>
            <a:endParaRPr lang="es-CO" dirty="0"/>
          </a:p>
        </p:txBody>
      </p:sp>
    </p:spTree>
    <p:extLst>
      <p:ext uri="{BB962C8B-B14F-4D97-AF65-F5344CB8AC3E}">
        <p14:creationId xmlns:p14="http://schemas.microsoft.com/office/powerpoint/2010/main" val="2735176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fld id="{A88FBCFC-80B8-499A-B4A1-52C0865DB1B8}" type="datetimeFigureOut">
              <a:rPr lang="es-CO" smtClean="0"/>
              <a:pPr/>
              <a:t>29/03/2022</a:t>
            </a:fld>
            <a:endParaRPr lang="es-CO" dirty="0"/>
          </a:p>
        </p:txBody>
      </p:sp>
      <p:sp>
        <p:nvSpPr>
          <p:cNvPr id="4" name="3 Marcador de pie de página"/>
          <p:cNvSpPr>
            <a:spLocks noGrp="1"/>
          </p:cNvSpPr>
          <p:nvPr>
            <p:ph type="ftr" sz="quarter" idx="11"/>
          </p:nvPr>
        </p:nvSpPr>
        <p:spPr/>
        <p:txBody>
          <a:bodyPr/>
          <a:lstStyle/>
          <a:p>
            <a:endParaRPr lang="es-CO" dirty="0"/>
          </a:p>
        </p:txBody>
      </p:sp>
      <p:sp>
        <p:nvSpPr>
          <p:cNvPr id="5" name="4 Marcador de número de diapositiva"/>
          <p:cNvSpPr>
            <a:spLocks noGrp="1"/>
          </p:cNvSpPr>
          <p:nvPr>
            <p:ph type="sldNum" sz="quarter" idx="12"/>
          </p:nvPr>
        </p:nvSpPr>
        <p:spPr/>
        <p:txBody>
          <a:bodyPr/>
          <a:lstStyle/>
          <a:p>
            <a:fld id="{A117A0C0-D4F1-440D-B92F-2D01510331DB}" type="slidenum">
              <a:rPr lang="es-CO" smtClean="0"/>
              <a:pPr/>
              <a:t>‹Nº›</a:t>
            </a:fld>
            <a:endParaRPr lang="es-CO" dirty="0"/>
          </a:p>
        </p:txBody>
      </p:sp>
    </p:spTree>
    <p:extLst>
      <p:ext uri="{BB962C8B-B14F-4D97-AF65-F5344CB8AC3E}">
        <p14:creationId xmlns:p14="http://schemas.microsoft.com/office/powerpoint/2010/main" val="4054458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88FBCFC-80B8-499A-B4A1-52C0865DB1B8}" type="datetimeFigureOut">
              <a:rPr lang="es-CO" smtClean="0"/>
              <a:pPr/>
              <a:t>29/03/2022</a:t>
            </a:fld>
            <a:endParaRPr lang="es-CO" dirty="0"/>
          </a:p>
        </p:txBody>
      </p:sp>
      <p:sp>
        <p:nvSpPr>
          <p:cNvPr id="3" name="2 Marcador de pie de página"/>
          <p:cNvSpPr>
            <a:spLocks noGrp="1"/>
          </p:cNvSpPr>
          <p:nvPr>
            <p:ph type="ftr" sz="quarter" idx="11"/>
          </p:nvPr>
        </p:nvSpPr>
        <p:spPr/>
        <p:txBody>
          <a:bodyPr/>
          <a:lstStyle/>
          <a:p>
            <a:endParaRPr lang="es-CO" dirty="0"/>
          </a:p>
        </p:txBody>
      </p:sp>
      <p:sp>
        <p:nvSpPr>
          <p:cNvPr id="4" name="3 Marcador de número de diapositiva"/>
          <p:cNvSpPr>
            <a:spLocks noGrp="1"/>
          </p:cNvSpPr>
          <p:nvPr>
            <p:ph type="sldNum" sz="quarter" idx="12"/>
          </p:nvPr>
        </p:nvSpPr>
        <p:spPr/>
        <p:txBody>
          <a:bodyPr/>
          <a:lstStyle/>
          <a:p>
            <a:fld id="{A117A0C0-D4F1-440D-B92F-2D01510331DB}" type="slidenum">
              <a:rPr lang="es-CO" smtClean="0"/>
              <a:pPr/>
              <a:t>‹Nº›</a:t>
            </a:fld>
            <a:endParaRPr lang="es-CO" dirty="0"/>
          </a:p>
        </p:txBody>
      </p:sp>
    </p:spTree>
    <p:extLst>
      <p:ext uri="{BB962C8B-B14F-4D97-AF65-F5344CB8AC3E}">
        <p14:creationId xmlns:p14="http://schemas.microsoft.com/office/powerpoint/2010/main" val="3122473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88FBCFC-80B8-499A-B4A1-52C0865DB1B8}" type="datetimeFigureOut">
              <a:rPr lang="es-CO" smtClean="0"/>
              <a:pPr/>
              <a:t>29/03/2022</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A117A0C0-D4F1-440D-B92F-2D01510331DB}" type="slidenum">
              <a:rPr lang="es-CO" smtClean="0"/>
              <a:pPr/>
              <a:t>‹Nº›</a:t>
            </a:fld>
            <a:endParaRPr lang="es-CO" dirty="0"/>
          </a:p>
        </p:txBody>
      </p:sp>
    </p:spTree>
    <p:extLst>
      <p:ext uri="{BB962C8B-B14F-4D97-AF65-F5344CB8AC3E}">
        <p14:creationId xmlns:p14="http://schemas.microsoft.com/office/powerpoint/2010/main" val="872600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88FBCFC-80B8-499A-B4A1-52C0865DB1B8}" type="datetimeFigureOut">
              <a:rPr lang="es-CO" smtClean="0"/>
              <a:pPr/>
              <a:t>29/03/2022</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A117A0C0-D4F1-440D-B92F-2D01510331DB}" type="slidenum">
              <a:rPr lang="es-CO" smtClean="0"/>
              <a:pPr/>
              <a:t>‹Nº›</a:t>
            </a:fld>
            <a:endParaRPr lang="es-CO" dirty="0"/>
          </a:p>
        </p:txBody>
      </p:sp>
    </p:spTree>
    <p:extLst>
      <p:ext uri="{BB962C8B-B14F-4D97-AF65-F5344CB8AC3E}">
        <p14:creationId xmlns:p14="http://schemas.microsoft.com/office/powerpoint/2010/main" val="33169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8FBCFC-80B8-499A-B4A1-52C0865DB1B8}" type="datetimeFigureOut">
              <a:rPr lang="es-CO" smtClean="0"/>
              <a:pPr/>
              <a:t>29/03/2022</a:t>
            </a:fld>
            <a:endParaRPr lang="es-CO" dirty="0"/>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17A0C0-D4F1-440D-B92F-2D01510331DB}" type="slidenum">
              <a:rPr lang="es-CO" smtClean="0"/>
              <a:pPr/>
              <a:t>‹Nº›</a:t>
            </a:fld>
            <a:endParaRPr lang="es-CO" dirty="0"/>
          </a:p>
        </p:txBody>
      </p:sp>
    </p:spTree>
    <p:extLst>
      <p:ext uri="{BB962C8B-B14F-4D97-AF65-F5344CB8AC3E}">
        <p14:creationId xmlns:p14="http://schemas.microsoft.com/office/powerpoint/2010/main" val="466300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DISEÑOS\ENELAR 2020\PLANTILLA PRESENTACIONES 202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32"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3">
            <a:extLst>
              <a:ext uri="{FF2B5EF4-FFF2-40B4-BE49-F238E27FC236}">
                <a16:creationId xmlns:a16="http://schemas.microsoft.com/office/drawing/2014/main" id="{323B7A99-F8C8-427B-96DD-CEC8B01982E6}"/>
              </a:ext>
            </a:extLst>
          </p:cNvPr>
          <p:cNvSpPr txBox="1"/>
          <p:nvPr/>
        </p:nvSpPr>
        <p:spPr>
          <a:xfrm>
            <a:off x="983432" y="3338305"/>
            <a:ext cx="8136904" cy="461665"/>
          </a:xfrm>
          <a:prstGeom prst="rect">
            <a:avLst/>
          </a:prstGeom>
          <a:noFill/>
        </p:spPr>
        <p:txBody>
          <a:bodyPr wrap="square" rtlCol="0">
            <a:spAutoFit/>
          </a:bodyPr>
          <a:lstStyle/>
          <a:p>
            <a:pPr algn="ctr"/>
            <a:r>
              <a:rPr lang="es-CO" sz="2400" b="1" smtClean="0">
                <a:solidFill>
                  <a:schemeClr val="bg1"/>
                </a:solidFill>
                <a:effectLst/>
                <a:latin typeface="Tahoma" panose="020B0604030504040204" pitchFamily="34" charset="0"/>
                <a:ea typeface="Tahoma" panose="020B0604030504040204" pitchFamily="34" charset="0"/>
                <a:cs typeface="Tahoma" panose="020B0604030504040204" pitchFamily="34" charset="0"/>
              </a:rPr>
              <a:t>INFORME TERCER AÑO PLAN DE INVERSIONES</a:t>
            </a:r>
            <a:endParaRPr lang="es-CO" sz="24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cxnSp>
        <p:nvCxnSpPr>
          <p:cNvPr id="6" name="Conector recto 5">
            <a:extLst>
              <a:ext uri="{FF2B5EF4-FFF2-40B4-BE49-F238E27FC236}">
                <a16:creationId xmlns:a16="http://schemas.microsoft.com/office/drawing/2014/main" id="{0765EB81-1CF0-49FF-8F05-023E155A34D8}"/>
              </a:ext>
            </a:extLst>
          </p:cNvPr>
          <p:cNvCxnSpPr/>
          <p:nvPr/>
        </p:nvCxnSpPr>
        <p:spPr>
          <a:xfrm>
            <a:off x="1218130" y="3917737"/>
            <a:ext cx="964907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11621012-2232-4B8E-B5B4-95BB5C3FFE03}"/>
              </a:ext>
            </a:extLst>
          </p:cNvPr>
          <p:cNvSpPr txBox="1"/>
          <p:nvPr/>
        </p:nvSpPr>
        <p:spPr>
          <a:xfrm>
            <a:off x="1218130" y="4035505"/>
            <a:ext cx="5184576" cy="523220"/>
          </a:xfrm>
          <a:prstGeom prst="rect">
            <a:avLst/>
          </a:prstGeom>
          <a:noFill/>
        </p:spPr>
        <p:txBody>
          <a:bodyPr wrap="square" rtlCol="0">
            <a:spAutoFit/>
          </a:bodyPr>
          <a:lstStyle/>
          <a:p>
            <a:r>
              <a:rPr lang="es-CO" sz="2800" smtClean="0">
                <a:solidFill>
                  <a:schemeClr val="bg1"/>
                </a:solidFill>
                <a:latin typeface="Tahoma" panose="020B0604030504040204" pitchFamily="34" charset="0"/>
                <a:ea typeface="Tahoma" panose="020B0604030504040204" pitchFamily="34" charset="0"/>
                <a:cs typeface="Tahoma" panose="020B0604030504040204" pitchFamily="34" charset="0"/>
              </a:rPr>
              <a:t>Marzo 2022</a:t>
            </a:r>
            <a:endParaRPr lang="es-ES"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3304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DISEÑOS\ENELAR 2020\PLANTILLA PRESENTACIONES 2020\seccion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80" y="6633"/>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6E7D0ED6-2E97-4EAA-9CCD-D8B4B43C7D30}"/>
              </a:ext>
            </a:extLst>
          </p:cNvPr>
          <p:cNvSpPr txBox="1"/>
          <p:nvPr/>
        </p:nvSpPr>
        <p:spPr>
          <a:xfrm>
            <a:off x="6312024" y="2736502"/>
            <a:ext cx="5861646" cy="2354491"/>
          </a:xfrm>
          <a:prstGeom prst="rect">
            <a:avLst/>
          </a:prstGeom>
          <a:noFill/>
        </p:spPr>
        <p:txBody>
          <a:bodyPr wrap="square" rtlCol="0">
            <a:spAutoFit/>
          </a:bodyPr>
          <a:lstStyle/>
          <a:p>
            <a:pPr algn="just">
              <a:spcBef>
                <a:spcPts val="1200"/>
              </a:spcBef>
              <a:spcAft>
                <a:spcPts val="300"/>
              </a:spcAft>
            </a:pPr>
            <a:r>
              <a:rPr lang="es-MX" sz="2800" b="1">
                <a:solidFill>
                  <a:srgbClr val="0070C0"/>
                </a:solidFill>
                <a:latin typeface="Tahoma" panose="020B0604030504040204" pitchFamily="34" charset="0"/>
                <a:ea typeface="Tahoma" panose="020B0604030504040204" pitchFamily="34" charset="0"/>
                <a:cs typeface="Tahoma" panose="020B0604030504040204" pitchFamily="34" charset="0"/>
              </a:rPr>
              <a:t>3</a:t>
            </a:r>
            <a:r>
              <a:rPr lang="es-MX" sz="2800" b="1" smtClean="0">
                <a:solidFill>
                  <a:srgbClr val="0070C0"/>
                </a:solidFill>
                <a:latin typeface="Tahoma" panose="020B0604030504040204" pitchFamily="34" charset="0"/>
                <a:ea typeface="Tahoma" panose="020B0604030504040204" pitchFamily="34" charset="0"/>
                <a:cs typeface="Tahoma" panose="020B0604030504040204" pitchFamily="34" charset="0"/>
              </a:rPr>
              <a:t>. DESCRIPCIÓN DEL SISTEMA OPERADO</a:t>
            </a:r>
            <a:endParaRPr lang="es-CO" sz="2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lvl="0" algn="just">
              <a:spcBef>
                <a:spcPts val="1200"/>
              </a:spcBef>
              <a:spcAft>
                <a:spcPts val="300"/>
              </a:spcAft>
            </a:pPr>
            <a:endParaRPr lang="es-CO" sz="2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ctr"/>
            <a:endParaRPr lang="es-CO" sz="4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66683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80" y="-27384"/>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8B651EBB-C595-4302-A78C-3AF4E4DB7C43}"/>
              </a:ext>
            </a:extLst>
          </p:cNvPr>
          <p:cNvSpPr txBox="1"/>
          <p:nvPr/>
        </p:nvSpPr>
        <p:spPr>
          <a:xfrm>
            <a:off x="7392144" y="44624"/>
            <a:ext cx="4660138" cy="1208023"/>
          </a:xfrm>
          <a:prstGeom prst="rect">
            <a:avLst/>
          </a:prstGeom>
          <a:noFill/>
        </p:spPr>
        <p:txBody>
          <a:bodyPr wrap="square" rtlCol="0">
            <a:spAutoFit/>
          </a:bodyPr>
          <a:lstStyle/>
          <a:p>
            <a:pPr algn="just">
              <a:spcBef>
                <a:spcPts val="1200"/>
              </a:spcBef>
              <a:spcAft>
                <a:spcPts val="300"/>
              </a:spcAft>
            </a:pPr>
            <a:r>
              <a:rPr lang="es-MX" sz="2000" b="1" kern="1600" smtClean="0">
                <a:solidFill>
                  <a:schemeClr val="bg1"/>
                </a:solidFill>
                <a:latin typeface="Tahoma" panose="020B0604030504040204" pitchFamily="34" charset="0"/>
                <a:ea typeface="Tahoma" panose="020B0604030504040204" pitchFamily="34" charset="0"/>
                <a:cs typeface="Tahoma" panose="020B0604030504040204" pitchFamily="34" charset="0"/>
              </a:rPr>
              <a:t>DESCRIPCIÓN DEL SISTEMA OPERADO</a:t>
            </a:r>
            <a:endParaRPr lang="es-CO" sz="2000" b="1" kern="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lgn="just">
              <a:spcBef>
                <a:spcPts val="1200"/>
              </a:spcBef>
              <a:spcAft>
                <a:spcPts val="300"/>
              </a:spcAft>
            </a:pPr>
            <a:endParaRPr lang="es-CO" sz="2000" b="1" kern="1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8" name="CuadroTexto 7">
            <a:extLst>
              <a:ext uri="{FF2B5EF4-FFF2-40B4-BE49-F238E27FC236}">
                <a16:creationId xmlns:a16="http://schemas.microsoft.com/office/drawing/2014/main" id="{C11B0B6C-78E2-409B-A3A6-7D6C07958F8D}"/>
              </a:ext>
            </a:extLst>
          </p:cNvPr>
          <p:cNvSpPr txBox="1"/>
          <p:nvPr/>
        </p:nvSpPr>
        <p:spPr>
          <a:xfrm>
            <a:off x="299356" y="929481"/>
            <a:ext cx="11593288" cy="646331"/>
          </a:xfrm>
          <a:prstGeom prst="rect">
            <a:avLst/>
          </a:prstGeom>
          <a:noFill/>
        </p:spPr>
        <p:txBody>
          <a:bodyPr wrap="square">
            <a:spAutoFit/>
          </a:bodyPr>
          <a:lstStyle/>
          <a:p>
            <a:r>
              <a:rPr lang="es-CO" sz="1800" smtClean="0">
                <a:effectLst/>
                <a:latin typeface="Arial" panose="020B0604020202020204" pitchFamily="34" charset="0"/>
                <a:ea typeface="Times New Roman" panose="02020603050405020304" pitchFamily="18" charset="0"/>
              </a:rPr>
              <a:t>El sistema eléctrico de Enelar E.S.P. se conecta al Sistema de Transmisión Nacional en las subestaciones de Banadía y Caño Limón operadas por ISA Intercolombia. </a:t>
            </a:r>
            <a:endParaRPr lang="es-CO" dirty="0"/>
          </a:p>
        </p:txBody>
      </p:sp>
      <p:pic>
        <p:nvPicPr>
          <p:cNvPr id="7" name="Imagen 6"/>
          <p:cNvPicPr/>
          <p:nvPr/>
        </p:nvPicPr>
        <p:blipFill rotWithShape="1">
          <a:blip r:embed="rId3"/>
          <a:srcRect l="26746" t="19486" r="8489" b="4899"/>
          <a:stretch/>
        </p:blipFill>
        <p:spPr bwMode="auto">
          <a:xfrm>
            <a:off x="2999656" y="1772816"/>
            <a:ext cx="7000810" cy="40442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29991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30" y="27384"/>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8B651EBB-C595-4302-A78C-3AF4E4DB7C43}"/>
              </a:ext>
            </a:extLst>
          </p:cNvPr>
          <p:cNvSpPr txBox="1"/>
          <p:nvPr/>
        </p:nvSpPr>
        <p:spPr>
          <a:xfrm>
            <a:off x="7392144" y="44624"/>
            <a:ext cx="4660138" cy="1208023"/>
          </a:xfrm>
          <a:prstGeom prst="rect">
            <a:avLst/>
          </a:prstGeom>
          <a:noFill/>
        </p:spPr>
        <p:txBody>
          <a:bodyPr wrap="square" rtlCol="0">
            <a:spAutoFit/>
          </a:bodyPr>
          <a:lstStyle/>
          <a:p>
            <a:pPr algn="just">
              <a:spcBef>
                <a:spcPts val="1200"/>
              </a:spcBef>
              <a:spcAft>
                <a:spcPts val="300"/>
              </a:spcAft>
            </a:pPr>
            <a:r>
              <a:rPr lang="es-MX" sz="2000" b="1" kern="1600" smtClean="0">
                <a:solidFill>
                  <a:schemeClr val="bg1"/>
                </a:solidFill>
                <a:latin typeface="Tahoma" panose="020B0604030504040204" pitchFamily="34" charset="0"/>
                <a:ea typeface="Tahoma" panose="020B0604030504040204" pitchFamily="34" charset="0"/>
                <a:cs typeface="Tahoma" panose="020B0604030504040204" pitchFamily="34" charset="0"/>
              </a:rPr>
              <a:t>DESCRIPCIÓN DEL SISTEMA OPERADO</a:t>
            </a:r>
            <a:endParaRPr lang="es-CO" sz="2000" b="1" kern="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lgn="just">
              <a:spcBef>
                <a:spcPts val="1200"/>
              </a:spcBef>
              <a:spcAft>
                <a:spcPts val="300"/>
              </a:spcAft>
            </a:pPr>
            <a:endParaRPr lang="es-CO" sz="2000" b="1" kern="1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0" name="CuadroTexto 9">
            <a:extLst>
              <a:ext uri="{FF2B5EF4-FFF2-40B4-BE49-F238E27FC236}">
                <a16:creationId xmlns:a16="http://schemas.microsoft.com/office/drawing/2014/main" id="{A593DF0E-B4FF-4511-9C1B-0713ADF14EBF}"/>
              </a:ext>
            </a:extLst>
          </p:cNvPr>
          <p:cNvSpPr txBox="1"/>
          <p:nvPr/>
        </p:nvSpPr>
        <p:spPr>
          <a:xfrm>
            <a:off x="277851" y="1252647"/>
            <a:ext cx="11593288" cy="369332"/>
          </a:xfrm>
          <a:prstGeom prst="rect">
            <a:avLst/>
          </a:prstGeom>
          <a:noFill/>
        </p:spPr>
        <p:txBody>
          <a:bodyPr wrap="square">
            <a:spAutoFit/>
          </a:bodyPr>
          <a:lstStyle/>
          <a:p>
            <a:r>
              <a:rPr lang="es-CO" sz="1800" smtClean="0">
                <a:effectLst/>
                <a:latin typeface="Arial" panose="020B0604020202020204" pitchFamily="34" charset="0"/>
                <a:ea typeface="Times New Roman" panose="02020603050405020304" pitchFamily="18" charset="0"/>
              </a:rPr>
              <a:t>Enelar E.S.P. tiene modelado y georreferenciado su sistema de distribución en el software Spard® Distribution</a:t>
            </a:r>
            <a:r>
              <a:rPr lang="es-CO" sz="1600" smtClean="0">
                <a:effectLst/>
                <a:latin typeface="Arial" panose="020B0604020202020204" pitchFamily="34" charset="0"/>
                <a:ea typeface="Times New Roman" panose="02020603050405020304" pitchFamily="18" charset="0"/>
              </a:rPr>
              <a:t>. </a:t>
            </a:r>
            <a:endParaRPr lang="es-CO" dirty="0"/>
          </a:p>
        </p:txBody>
      </p:sp>
      <p:pic>
        <p:nvPicPr>
          <p:cNvPr id="11" name="Imagen 10">
            <a:extLst>
              <a:ext uri="{FF2B5EF4-FFF2-40B4-BE49-F238E27FC236}">
                <a16:creationId xmlns:a16="http://schemas.microsoft.com/office/drawing/2014/main" id="{7936D3BD-7164-4A31-960D-B55B60300EC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143672" y="1844824"/>
            <a:ext cx="5832648" cy="3672408"/>
          </a:xfrm>
          <a:prstGeom prst="rect">
            <a:avLst/>
          </a:prstGeom>
        </p:spPr>
      </p:pic>
    </p:spTree>
    <p:extLst>
      <p:ext uri="{BB962C8B-B14F-4D97-AF65-F5344CB8AC3E}">
        <p14:creationId xmlns:p14="http://schemas.microsoft.com/office/powerpoint/2010/main" val="2826736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30" y="27384"/>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8B651EBB-C595-4302-A78C-3AF4E4DB7C43}"/>
              </a:ext>
            </a:extLst>
          </p:cNvPr>
          <p:cNvSpPr txBox="1"/>
          <p:nvPr/>
        </p:nvSpPr>
        <p:spPr>
          <a:xfrm>
            <a:off x="7392144" y="44624"/>
            <a:ext cx="4660138" cy="1208023"/>
          </a:xfrm>
          <a:prstGeom prst="rect">
            <a:avLst/>
          </a:prstGeom>
          <a:noFill/>
        </p:spPr>
        <p:txBody>
          <a:bodyPr wrap="square" rtlCol="0">
            <a:spAutoFit/>
          </a:bodyPr>
          <a:lstStyle/>
          <a:p>
            <a:pPr algn="just">
              <a:spcBef>
                <a:spcPts val="1200"/>
              </a:spcBef>
              <a:spcAft>
                <a:spcPts val="300"/>
              </a:spcAft>
            </a:pPr>
            <a:r>
              <a:rPr lang="es-MX" sz="2000" b="1" kern="1600" smtClean="0">
                <a:solidFill>
                  <a:schemeClr val="bg1"/>
                </a:solidFill>
                <a:latin typeface="Tahoma" panose="020B0604030504040204" pitchFamily="34" charset="0"/>
                <a:ea typeface="Tahoma" panose="020B0604030504040204" pitchFamily="34" charset="0"/>
                <a:cs typeface="Tahoma" panose="020B0604030504040204" pitchFamily="34" charset="0"/>
              </a:rPr>
              <a:t>DESCRIPCIÓN DEL SISTEMA OPERADO</a:t>
            </a:r>
            <a:endParaRPr lang="es-CO" sz="2000" b="1" kern="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lgn="just">
              <a:spcBef>
                <a:spcPts val="1200"/>
              </a:spcBef>
              <a:spcAft>
                <a:spcPts val="300"/>
              </a:spcAft>
            </a:pPr>
            <a:endParaRPr lang="es-CO" sz="2000" b="1" kern="1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8" name="CuadroTexto 7">
            <a:extLst>
              <a:ext uri="{FF2B5EF4-FFF2-40B4-BE49-F238E27FC236}">
                <a16:creationId xmlns:a16="http://schemas.microsoft.com/office/drawing/2014/main" id="{A91B8582-C663-4A09-9615-1CB5C1F3C420}"/>
              </a:ext>
            </a:extLst>
          </p:cNvPr>
          <p:cNvSpPr txBox="1"/>
          <p:nvPr/>
        </p:nvSpPr>
        <p:spPr>
          <a:xfrm>
            <a:off x="643880" y="1268760"/>
            <a:ext cx="6172200" cy="369332"/>
          </a:xfrm>
          <a:prstGeom prst="rect">
            <a:avLst/>
          </a:prstGeom>
          <a:noFill/>
        </p:spPr>
        <p:txBody>
          <a:bodyPr wrap="square">
            <a:spAutoFit/>
          </a:bodyPr>
          <a:lstStyle/>
          <a:p>
            <a:r>
              <a:rPr lang="es-CO" sz="1800" smtClean="0">
                <a:effectLst/>
                <a:latin typeface="Arial" panose="020B0604020202020204" pitchFamily="34" charset="0"/>
                <a:ea typeface="Times New Roman" panose="02020603050405020304" pitchFamily="18" charset="0"/>
                <a:cs typeface="Arial" panose="020B0604020202020204" pitchFamily="34" charset="0"/>
              </a:rPr>
              <a:t>Estadísticas descriptivas del sistema</a:t>
            </a:r>
            <a:r>
              <a:rPr lang="es-CO" sz="1800" dirty="0">
                <a:effectLst/>
                <a:latin typeface="Arial" panose="020B0604020202020204" pitchFamily="34" charset="0"/>
                <a:ea typeface="Times New Roman" panose="02020603050405020304" pitchFamily="18" charset="0"/>
                <a:cs typeface="Arial" panose="020B0604020202020204" pitchFamily="34" charset="0"/>
              </a:rPr>
              <a:t>:</a:t>
            </a:r>
            <a:endParaRPr lang="es-CO" dirty="0">
              <a:latin typeface="Arial" panose="020B0604020202020204" pitchFamily="34" charset="0"/>
              <a:cs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284016918"/>
              </p:ext>
            </p:extLst>
          </p:nvPr>
        </p:nvGraphicFramePr>
        <p:xfrm>
          <a:off x="1328975" y="1916832"/>
          <a:ext cx="9577061" cy="3720779"/>
        </p:xfrm>
        <a:graphic>
          <a:graphicData uri="http://schemas.openxmlformats.org/drawingml/2006/table">
            <a:tbl>
              <a:tblPr/>
              <a:tblGrid>
                <a:gridCol w="1303143">
                  <a:extLst>
                    <a:ext uri="{9D8B030D-6E8A-4147-A177-3AD203B41FA5}">
                      <a16:colId xmlns:a16="http://schemas.microsoft.com/office/drawing/2014/main" val="2443611880"/>
                    </a:ext>
                  </a:extLst>
                </a:gridCol>
                <a:gridCol w="1654783">
                  <a:extLst>
                    <a:ext uri="{9D8B030D-6E8A-4147-A177-3AD203B41FA5}">
                      <a16:colId xmlns:a16="http://schemas.microsoft.com/office/drawing/2014/main" val="1954765824"/>
                    </a:ext>
                  </a:extLst>
                </a:gridCol>
                <a:gridCol w="1323827">
                  <a:extLst>
                    <a:ext uri="{9D8B030D-6E8A-4147-A177-3AD203B41FA5}">
                      <a16:colId xmlns:a16="http://schemas.microsoft.com/office/drawing/2014/main" val="1241048016"/>
                    </a:ext>
                  </a:extLst>
                </a:gridCol>
                <a:gridCol w="1323827">
                  <a:extLst>
                    <a:ext uri="{9D8B030D-6E8A-4147-A177-3AD203B41FA5}">
                      <a16:colId xmlns:a16="http://schemas.microsoft.com/office/drawing/2014/main" val="135981918"/>
                    </a:ext>
                  </a:extLst>
                </a:gridCol>
                <a:gridCol w="1323827">
                  <a:extLst>
                    <a:ext uri="{9D8B030D-6E8A-4147-A177-3AD203B41FA5}">
                      <a16:colId xmlns:a16="http://schemas.microsoft.com/office/drawing/2014/main" val="1545617390"/>
                    </a:ext>
                  </a:extLst>
                </a:gridCol>
                <a:gridCol w="1323827">
                  <a:extLst>
                    <a:ext uri="{9D8B030D-6E8A-4147-A177-3AD203B41FA5}">
                      <a16:colId xmlns:a16="http://schemas.microsoft.com/office/drawing/2014/main" val="2073771141"/>
                    </a:ext>
                  </a:extLst>
                </a:gridCol>
                <a:gridCol w="1323827">
                  <a:extLst>
                    <a:ext uri="{9D8B030D-6E8A-4147-A177-3AD203B41FA5}">
                      <a16:colId xmlns:a16="http://schemas.microsoft.com/office/drawing/2014/main" val="2530295462"/>
                    </a:ext>
                  </a:extLst>
                </a:gridCol>
              </a:tblGrid>
              <a:tr h="236424">
                <a:tc>
                  <a:txBody>
                    <a:bodyPr/>
                    <a:lstStyle/>
                    <a:p>
                      <a:pPr algn="ctr" fontAlgn="ctr"/>
                      <a:r>
                        <a:rPr lang="es-CO" sz="1050" b="1" i="0" u="none" strike="noStrike" dirty="0">
                          <a:solidFill>
                            <a:srgbClr val="000000"/>
                          </a:solidFill>
                          <a:effectLst/>
                          <a:latin typeface="Arial" panose="020B0604020202020204" pitchFamily="34" charset="0"/>
                        </a:rPr>
                        <a:t>Aspecto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fontAlgn="ctr"/>
                      <a:r>
                        <a:rPr lang="es-CO" sz="1050" b="1" i="0" u="none" strike="noStrike">
                          <a:solidFill>
                            <a:srgbClr val="000000"/>
                          </a:solidFill>
                          <a:effectLst/>
                          <a:latin typeface="Arial" panose="020B0604020202020204" pitchFamily="34" charset="0"/>
                        </a:rPr>
                        <a:t>Clasificación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fontAlgn="ctr"/>
                      <a:r>
                        <a:rPr lang="es-CO" sz="1050" b="1" i="0" u="none" strike="noStrike" dirty="0">
                          <a:solidFill>
                            <a:srgbClr val="000000"/>
                          </a:solidFill>
                          <a:effectLst/>
                          <a:latin typeface="Arial" panose="020B0604020202020204" pitchFamily="34" charset="0"/>
                        </a:rPr>
                        <a:t>2017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fontAlgn="ctr"/>
                      <a:r>
                        <a:rPr lang="es-CO" sz="1050" b="1" i="0" u="none" strike="noStrike">
                          <a:solidFill>
                            <a:srgbClr val="000000"/>
                          </a:solidFill>
                          <a:effectLst/>
                          <a:latin typeface="Arial" panose="020B0604020202020204" pitchFamily="34" charset="0"/>
                        </a:rPr>
                        <a:t>2019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fontAlgn="ctr"/>
                      <a:r>
                        <a:rPr lang="es-CO" sz="1050" b="1" i="0" u="none" strike="noStrike" dirty="0">
                          <a:solidFill>
                            <a:srgbClr val="000000"/>
                          </a:solidFill>
                          <a:effectLst/>
                          <a:latin typeface="Arial" panose="020B0604020202020204" pitchFamily="34" charset="0"/>
                        </a:rPr>
                        <a:t>2020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050" b="1" i="0" u="none" strike="noStrike" dirty="0" smtClean="0">
                          <a:solidFill>
                            <a:srgbClr val="000000"/>
                          </a:solidFill>
                          <a:effectLst/>
                          <a:latin typeface="Arial" panose="020B0604020202020204" pitchFamily="34" charset="0"/>
                        </a:rPr>
                        <a:t>2021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fontAlgn="ctr"/>
                      <a:r>
                        <a:rPr lang="es-CO" sz="1050" b="1" i="0" u="none" strike="noStrike" smtClean="0">
                          <a:solidFill>
                            <a:srgbClr val="000000"/>
                          </a:solidFill>
                          <a:effectLst/>
                          <a:latin typeface="Arial" panose="020B0604020202020204" pitchFamily="34" charset="0"/>
                        </a:rPr>
                        <a:t>Variación (%)</a:t>
                      </a:r>
                      <a:endParaRPr lang="es-CO" sz="105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35119088"/>
                  </a:ext>
                </a:extLst>
              </a:tr>
              <a:tr h="299470">
                <a:tc>
                  <a:txBody>
                    <a:bodyPr/>
                    <a:lstStyle/>
                    <a:p>
                      <a:pPr algn="l" fontAlgn="ctr"/>
                      <a:r>
                        <a:rPr lang="es-CO" sz="1050" b="0" i="0" u="none" strike="noStrike" smtClean="0">
                          <a:solidFill>
                            <a:srgbClr val="000000"/>
                          </a:solidFill>
                          <a:effectLst/>
                          <a:latin typeface="Arial" panose="020B0604020202020204" pitchFamily="34" charset="0"/>
                        </a:rPr>
                        <a:t>Cantidad de usuarios</a:t>
                      </a:r>
                      <a:endParaRPr lang="es-CO" sz="105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1050" b="0" i="0" u="none" strike="noStrike">
                          <a:solidFill>
                            <a:srgbClr val="000000"/>
                          </a:solidFill>
                          <a:effectLst/>
                          <a:latin typeface="Arial" panose="020B060402020202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smtClean="0">
                          <a:solidFill>
                            <a:srgbClr val="000000"/>
                          </a:solidFill>
                          <a:effectLst/>
                          <a:latin typeface="Arial" panose="020B0604020202020204" pitchFamily="34" charset="0"/>
                        </a:rPr>
                        <a:t>70.162</a:t>
                      </a:r>
                      <a:endParaRPr lang="es-CO" sz="105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smtClean="0">
                          <a:solidFill>
                            <a:srgbClr val="000000"/>
                          </a:solidFill>
                          <a:effectLst/>
                          <a:latin typeface="Arial" panose="020B0604020202020204" pitchFamily="34" charset="0"/>
                        </a:rPr>
                        <a:t>82.793</a:t>
                      </a:r>
                      <a:endParaRPr lang="es-CO" sz="105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smtClean="0">
                          <a:solidFill>
                            <a:srgbClr val="000000"/>
                          </a:solidFill>
                          <a:effectLst/>
                          <a:latin typeface="Arial" panose="020B0604020202020204" pitchFamily="34" charset="0"/>
                        </a:rPr>
                        <a:t>89.805</a:t>
                      </a:r>
                      <a:endParaRPr lang="es-CO" sz="105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b="0" i="0" u="none" strike="noStrike" kern="1200" dirty="0">
                          <a:solidFill>
                            <a:srgbClr val="000000"/>
                          </a:solidFill>
                          <a:effectLst/>
                          <a:latin typeface="Arial" panose="020B0604020202020204" pitchFamily="34" charset="0"/>
                          <a:ea typeface="+mn-ea"/>
                          <a:cs typeface="+mn-cs"/>
                        </a:rPr>
                        <a:t>94.416</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b="0" i="0" u="none" strike="noStrike" kern="1200" dirty="0">
                          <a:solidFill>
                            <a:srgbClr val="000000"/>
                          </a:solidFill>
                          <a:effectLst/>
                          <a:latin typeface="Arial" panose="020B0604020202020204" pitchFamily="34" charset="0"/>
                          <a:ea typeface="+mn-ea"/>
                          <a:cs typeface="+mn-cs"/>
                        </a:rPr>
                        <a:t>4,9%</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9289243"/>
                  </a:ext>
                </a:extLst>
              </a:tr>
              <a:tr h="299470">
                <a:tc>
                  <a:txBody>
                    <a:bodyPr/>
                    <a:lstStyle/>
                    <a:p>
                      <a:pPr algn="l" fontAlgn="ctr"/>
                      <a:r>
                        <a:rPr lang="es-CO" sz="1050" b="0" i="0" u="none" strike="noStrike" smtClean="0">
                          <a:solidFill>
                            <a:srgbClr val="000000"/>
                          </a:solidFill>
                          <a:effectLst/>
                          <a:latin typeface="Arial" panose="020B0604020202020204" pitchFamily="34" charset="0"/>
                        </a:rPr>
                        <a:t>Demanda de energía</a:t>
                      </a:r>
                      <a:endParaRPr lang="es-CO" sz="105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1050" b="0" i="0" u="none" strike="noStrike" smtClean="0">
                          <a:solidFill>
                            <a:srgbClr val="000000"/>
                          </a:solidFill>
                          <a:effectLst/>
                          <a:latin typeface="Arial" panose="020B0604020202020204" pitchFamily="34" charset="0"/>
                        </a:rPr>
                        <a:t>Total (</a:t>
                      </a:r>
                      <a:r>
                        <a:rPr lang="es-CO" sz="1050" b="0" i="0" u="none" strike="noStrike" dirty="0" err="1">
                          <a:solidFill>
                            <a:srgbClr val="000000"/>
                          </a:solidFill>
                          <a:effectLst/>
                          <a:latin typeface="Arial" panose="020B0604020202020204" pitchFamily="34" charset="0"/>
                        </a:rPr>
                        <a:t>MWh</a:t>
                      </a:r>
                      <a:r>
                        <a:rPr lang="es-CO" sz="1050" b="0" i="0" u="none" strike="noStrike" dirty="0">
                          <a:solidFill>
                            <a:srgbClr val="000000"/>
                          </a:solidFill>
                          <a:effectLst/>
                          <a:latin typeface="Arial" panose="020B060402020202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smtClean="0">
                          <a:solidFill>
                            <a:srgbClr val="000000"/>
                          </a:solidFill>
                          <a:effectLst/>
                          <a:latin typeface="Arial" panose="020B0604020202020204" pitchFamily="34" charset="0"/>
                        </a:rPr>
                        <a:t>159.809</a:t>
                      </a:r>
                      <a:endParaRPr lang="es-CO" sz="105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smtClean="0">
                          <a:solidFill>
                            <a:srgbClr val="000000"/>
                          </a:solidFill>
                          <a:effectLst/>
                          <a:latin typeface="Arial" panose="020B0604020202020204" pitchFamily="34" charset="0"/>
                        </a:rPr>
                        <a:t>180.632</a:t>
                      </a:r>
                      <a:endParaRPr lang="es-CO" sz="105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smtClean="0">
                          <a:solidFill>
                            <a:srgbClr val="000000"/>
                          </a:solidFill>
                          <a:effectLst/>
                          <a:latin typeface="Arial" panose="020B0604020202020204" pitchFamily="34" charset="0"/>
                        </a:rPr>
                        <a:t>185.671</a:t>
                      </a:r>
                      <a:endParaRPr lang="es-CO" sz="105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b="0" i="0" u="none" strike="noStrike" kern="1200" dirty="0">
                          <a:solidFill>
                            <a:srgbClr val="000000"/>
                          </a:solidFill>
                          <a:effectLst/>
                          <a:latin typeface="Arial" panose="020B0604020202020204" pitchFamily="34" charset="0"/>
                          <a:ea typeface="+mn-ea"/>
                          <a:cs typeface="+mn-cs"/>
                        </a:rPr>
                        <a:t>185.594</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b="0" i="0" u="none" strike="noStrike" kern="1200" dirty="0">
                          <a:solidFill>
                            <a:srgbClr val="000000"/>
                          </a:solidFill>
                          <a:effectLst/>
                          <a:latin typeface="Arial" panose="020B0604020202020204" pitchFamily="34" charset="0"/>
                          <a:ea typeface="+mn-ea"/>
                          <a:cs typeface="+mn-cs"/>
                        </a:rPr>
                        <a:t>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577729"/>
                  </a:ext>
                </a:extLst>
              </a:tr>
              <a:tr h="443577">
                <a:tc rowSpan="2">
                  <a:txBody>
                    <a:bodyPr/>
                    <a:lstStyle/>
                    <a:p>
                      <a:pPr algn="l" fontAlgn="ctr"/>
                      <a:r>
                        <a:rPr lang="es-CO" sz="1050" b="0" i="0" u="none" strike="noStrike" smtClean="0">
                          <a:solidFill>
                            <a:srgbClr val="000000"/>
                          </a:solidFill>
                          <a:effectLst/>
                          <a:latin typeface="Arial" panose="020B0604020202020204" pitchFamily="34" charset="0"/>
                        </a:rPr>
                        <a:t>Demanda de potencia</a:t>
                      </a:r>
                      <a:endParaRPr lang="es-CO" sz="105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1050" b="0" i="0" u="none" strike="noStrike" smtClean="0">
                          <a:solidFill>
                            <a:srgbClr val="000000"/>
                          </a:solidFill>
                          <a:effectLst/>
                          <a:latin typeface="Arial" panose="020B0604020202020204" pitchFamily="34" charset="0"/>
                        </a:rPr>
                        <a:t>Máximo valor del sistema (</a:t>
                      </a:r>
                      <a:r>
                        <a:rPr lang="es-CO" sz="1050" b="0" i="0" u="none" strike="noStrike" dirty="0">
                          <a:solidFill>
                            <a:srgbClr val="000000"/>
                          </a:solidFill>
                          <a:effectLst/>
                          <a:latin typeface="Arial" panose="020B0604020202020204" pitchFamily="34" charset="0"/>
                        </a:rPr>
                        <a:t>MW)</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solidFill>
                            <a:srgbClr val="000000"/>
                          </a:solidFill>
                          <a:effectLst/>
                          <a:latin typeface="Arial" panose="020B0604020202020204" pitchFamily="34" charset="0"/>
                        </a:rPr>
                        <a:t>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solidFill>
                            <a:srgbClr val="000000"/>
                          </a:solidFill>
                          <a:effectLst/>
                          <a:latin typeface="Arial" panose="020B0604020202020204" pitchFamily="34" charset="0"/>
                        </a:rPr>
                        <a:t>44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solidFill>
                            <a:srgbClr val="000000"/>
                          </a:solidFill>
                          <a:effectLst/>
                          <a:latin typeface="Arial" panose="020B0604020202020204" pitchFamily="34" charset="0"/>
                        </a:rPr>
                        <a:t>44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b="0" i="0" u="none" strike="noStrike" kern="1200" dirty="0">
                          <a:solidFill>
                            <a:srgbClr val="000000"/>
                          </a:solidFill>
                          <a:effectLst/>
                          <a:latin typeface="Arial" panose="020B0604020202020204" pitchFamily="34" charset="0"/>
                          <a:ea typeface="+mn-ea"/>
                          <a:cs typeface="+mn-cs"/>
                        </a:rPr>
                        <a:t>47</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b="0" i="0" u="none" strike="noStrike" kern="1200" dirty="0">
                          <a:solidFill>
                            <a:srgbClr val="000000"/>
                          </a:solidFill>
                          <a:effectLst/>
                          <a:latin typeface="Arial" panose="020B0604020202020204" pitchFamily="34" charset="0"/>
                          <a:ea typeface="+mn-ea"/>
                          <a:cs typeface="+mn-cs"/>
                        </a:rPr>
                        <a:t>6,2%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3352861"/>
                  </a:ext>
                </a:extLst>
              </a:tr>
              <a:tr h="443577">
                <a:tc vMerge="1">
                  <a:txBody>
                    <a:bodyPr/>
                    <a:lstStyle/>
                    <a:p>
                      <a:pPr algn="l" fontAlgn="ctr"/>
                      <a:endParaRPr lang="es-CO" sz="105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1050" b="0" i="0" u="none" strike="noStrike" smtClean="0">
                          <a:solidFill>
                            <a:srgbClr val="000000"/>
                          </a:solidFill>
                          <a:effectLst/>
                          <a:latin typeface="Arial" panose="020B0604020202020204" pitchFamily="34" charset="0"/>
                        </a:rPr>
                        <a:t>Mínimo valor del sistema (</a:t>
                      </a:r>
                      <a:r>
                        <a:rPr lang="es-CO" sz="1050" b="0" i="0" u="none" strike="noStrike" dirty="0">
                          <a:solidFill>
                            <a:srgbClr val="000000"/>
                          </a:solidFill>
                          <a:effectLst/>
                          <a:latin typeface="Arial" panose="020B0604020202020204" pitchFamily="34" charset="0"/>
                        </a:rPr>
                        <a:t>MW)</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Arial" panose="020B0604020202020204" pitchFamily="34" charset="0"/>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Arial" panose="020B0604020202020204" pitchFamily="34" charset="0"/>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solidFill>
                            <a:srgbClr val="000000"/>
                          </a:solidFill>
                          <a:effectLst/>
                          <a:latin typeface="Arial" panose="020B0604020202020204" pitchFamily="34" charset="0"/>
                        </a:rPr>
                        <a:t>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b="0" i="0" u="none" strike="noStrike" kern="1200" dirty="0">
                          <a:solidFill>
                            <a:srgbClr val="000000"/>
                          </a:solidFill>
                          <a:effectLst/>
                          <a:latin typeface="Arial" panose="020B0604020202020204" pitchFamily="34" charset="0"/>
                          <a:ea typeface="+mn-ea"/>
                          <a:cs typeface="+mn-cs"/>
                        </a:rPr>
                        <a:t>22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b="0" i="0" u="none" strike="noStrike" kern="1200" dirty="0">
                          <a:solidFill>
                            <a:srgbClr val="000000"/>
                          </a:solidFill>
                          <a:effectLst/>
                          <a:latin typeface="Arial" panose="020B0604020202020204" pitchFamily="34" charset="0"/>
                          <a:ea typeface="+mn-ea"/>
                          <a:cs typeface="+mn-cs"/>
                        </a:rPr>
                        <a:t>4,2%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5565342"/>
                  </a:ext>
                </a:extLst>
              </a:tr>
              <a:tr h="236424">
                <a:tc>
                  <a:txBody>
                    <a:bodyPr/>
                    <a:lstStyle/>
                    <a:p>
                      <a:pPr algn="l" fontAlgn="ctr"/>
                      <a:r>
                        <a:rPr lang="es-CO" sz="1050" b="0" i="0" u="none" strike="noStrike">
                          <a:solidFill>
                            <a:srgbClr val="000000"/>
                          </a:solidFill>
                          <a:effectLst/>
                          <a:latin typeface="Arial" panose="020B0604020202020204" pitchFamily="34" charset="0"/>
                        </a:rPr>
                        <a:t>Subestaciones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1050" b="0" i="0" u="none" strike="noStrike" smtClean="0">
                          <a:solidFill>
                            <a:srgbClr val="000000"/>
                          </a:solidFill>
                          <a:effectLst/>
                          <a:latin typeface="Arial" panose="020B0604020202020204" pitchFamily="34" charset="0"/>
                        </a:rPr>
                        <a:t>Cantidad total</a:t>
                      </a:r>
                      <a:endParaRPr lang="es-CO" sz="105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Arial" panose="020B0604020202020204" pitchFamily="34" charset="0"/>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Arial" panose="020B0604020202020204" pitchFamily="34" charset="0"/>
                        </a:rPr>
                        <a:t>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solidFill>
                            <a:srgbClr val="000000"/>
                          </a:solidFill>
                          <a:effectLst/>
                          <a:latin typeface="Arial" panose="020B0604020202020204" pitchFamily="34" charset="0"/>
                        </a:rPr>
                        <a:t>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b="0" i="0" u="none" strike="noStrike" kern="1200" dirty="0">
                          <a:solidFill>
                            <a:srgbClr val="000000"/>
                          </a:solidFill>
                          <a:effectLst/>
                          <a:latin typeface="Arial" panose="020B0604020202020204" pitchFamily="34" charset="0"/>
                          <a:ea typeface="+mn-ea"/>
                          <a:cs typeface="+mn-cs"/>
                        </a:rPr>
                        <a:t>19</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b="0" i="0" u="none" strike="noStrike" kern="1200" dirty="0">
                          <a:solidFill>
                            <a:srgbClr val="000000"/>
                          </a:solidFill>
                          <a:effectLst/>
                          <a:latin typeface="Arial" panose="020B0604020202020204" pitchFamily="34" charset="0"/>
                          <a:ea typeface="+mn-ea"/>
                          <a:cs typeface="+mn-cs"/>
                        </a:rPr>
                        <a:t>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0395097"/>
                  </a:ext>
                </a:extLst>
              </a:tr>
              <a:tr h="299470">
                <a:tc rowSpan="4">
                  <a:txBody>
                    <a:bodyPr/>
                    <a:lstStyle/>
                    <a:p>
                      <a:pPr algn="l" fontAlgn="ctr"/>
                      <a:r>
                        <a:rPr lang="es-CO" sz="1050" b="0" i="0" u="none" strike="noStrike" smtClean="0">
                          <a:solidFill>
                            <a:srgbClr val="000000"/>
                          </a:solidFill>
                          <a:effectLst/>
                          <a:latin typeface="Arial" panose="020B0604020202020204" pitchFamily="34" charset="0"/>
                        </a:rPr>
                        <a:t>Líneas y redes</a:t>
                      </a:r>
                      <a:endParaRPr lang="es-CO" sz="105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1050" b="0" i="0" u="none" strike="noStrike" smtClean="0">
                          <a:solidFill>
                            <a:srgbClr val="000000"/>
                          </a:solidFill>
                          <a:effectLst/>
                          <a:latin typeface="Arial" panose="020B0604020202020204" pitchFamily="34" charset="0"/>
                        </a:rPr>
                        <a:t>Total nivel de tensión 4 (</a:t>
                      </a:r>
                      <a:r>
                        <a:rPr lang="es-CO" sz="1050" b="0" i="0" u="none" strike="noStrike" dirty="0">
                          <a:solidFill>
                            <a:srgbClr val="000000"/>
                          </a:solidFill>
                          <a:effectLst/>
                          <a:latin typeface="Arial" panose="020B0604020202020204" pitchFamily="34" charset="0"/>
                        </a:rPr>
                        <a:t>km)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Arial" panose="020B0604020202020204" pitchFamily="34" charset="0"/>
                        </a:rPr>
                        <a:t>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Arial" panose="020B0604020202020204" pitchFamily="34" charset="0"/>
                        </a:rPr>
                        <a:t>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a:solidFill>
                            <a:srgbClr val="000000"/>
                          </a:solidFill>
                          <a:effectLst/>
                          <a:latin typeface="Arial" panose="020B0604020202020204" pitchFamily="34" charset="0"/>
                        </a:rPr>
                        <a:t>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b="0" i="0" u="none" strike="noStrike" kern="1200" dirty="0">
                          <a:solidFill>
                            <a:srgbClr val="000000"/>
                          </a:solidFill>
                          <a:effectLst/>
                          <a:latin typeface="Arial" panose="020B0604020202020204" pitchFamily="34" charset="0"/>
                          <a:ea typeface="+mn-ea"/>
                          <a:cs typeface="+mn-cs"/>
                        </a:rPr>
                        <a:t>60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b="0" i="0" u="none" strike="noStrike" kern="1200" dirty="0">
                          <a:solidFill>
                            <a:srgbClr val="000000"/>
                          </a:solidFill>
                          <a:effectLst/>
                          <a:latin typeface="Arial" panose="020B0604020202020204" pitchFamily="34" charset="0"/>
                          <a:ea typeface="+mn-ea"/>
                          <a:cs typeface="+mn-cs"/>
                        </a:rPr>
                        <a:t>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8547718"/>
                  </a:ext>
                </a:extLst>
              </a:tr>
              <a:tr h="299470">
                <a:tc vMerge="1">
                  <a:txBody>
                    <a:bodyPr/>
                    <a:lstStyle/>
                    <a:p>
                      <a:pPr algn="l" fontAlgn="ctr"/>
                      <a:endParaRPr lang="es-CO" sz="105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1050" b="0" i="0" u="none" strike="noStrike" smtClean="0">
                          <a:solidFill>
                            <a:srgbClr val="000000"/>
                          </a:solidFill>
                          <a:effectLst/>
                          <a:latin typeface="Arial" panose="020B0604020202020204" pitchFamily="34" charset="0"/>
                        </a:rPr>
                        <a:t>Total nivel de tensión 3 (</a:t>
                      </a:r>
                      <a:r>
                        <a:rPr lang="es-CO" sz="1050" b="0" i="0" u="none" strike="noStrike" dirty="0">
                          <a:solidFill>
                            <a:srgbClr val="000000"/>
                          </a:solidFill>
                          <a:effectLst/>
                          <a:latin typeface="Arial" panose="020B0604020202020204" pitchFamily="34" charset="0"/>
                        </a:rPr>
                        <a:t>km)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Arial" panose="020B0604020202020204" pitchFamily="34" charset="0"/>
                        </a:rPr>
                        <a:t>495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Arial" panose="020B0604020202020204" pitchFamily="34" charset="0"/>
                        </a:rPr>
                        <a:t>570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Arial" panose="020B0604020202020204" pitchFamily="34" charset="0"/>
                        </a:rPr>
                        <a:t>579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b="0" i="0" u="none" strike="noStrike" kern="1200" dirty="0">
                          <a:solidFill>
                            <a:srgbClr val="000000"/>
                          </a:solidFill>
                          <a:effectLst/>
                          <a:latin typeface="Arial" panose="020B0604020202020204" pitchFamily="34" charset="0"/>
                          <a:ea typeface="+mn-ea"/>
                          <a:cs typeface="+mn-cs"/>
                        </a:rPr>
                        <a:t>579</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b="0" i="0" u="none" strike="noStrike" kern="1200" dirty="0">
                          <a:solidFill>
                            <a:srgbClr val="000000"/>
                          </a:solidFill>
                          <a:effectLst/>
                          <a:latin typeface="Arial" panose="020B0604020202020204" pitchFamily="34" charset="0"/>
                          <a:ea typeface="+mn-ea"/>
                          <a:cs typeface="+mn-cs"/>
                        </a:rPr>
                        <a:t>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6459214"/>
                  </a:ext>
                </a:extLst>
              </a:tr>
              <a:tr h="299470">
                <a:tc vMerge="1">
                  <a:txBody>
                    <a:bodyPr/>
                    <a:lstStyle/>
                    <a:p>
                      <a:pPr algn="l" fontAlgn="ctr"/>
                      <a:endParaRPr lang="es-CO" sz="105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1050" b="0" i="0" u="none" strike="noStrike" smtClean="0">
                          <a:solidFill>
                            <a:srgbClr val="000000"/>
                          </a:solidFill>
                          <a:effectLst/>
                          <a:latin typeface="Arial" panose="020B0604020202020204" pitchFamily="34" charset="0"/>
                        </a:rPr>
                        <a:t>Total nivel de tensión 2 (</a:t>
                      </a:r>
                      <a:r>
                        <a:rPr lang="es-CO" sz="1050" b="0" i="0" u="none" strike="noStrike" dirty="0">
                          <a:solidFill>
                            <a:srgbClr val="000000"/>
                          </a:solidFill>
                          <a:effectLst/>
                          <a:latin typeface="Arial" panose="020B0604020202020204" pitchFamily="34" charset="0"/>
                        </a:rPr>
                        <a:t>km)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smtClean="0">
                          <a:solidFill>
                            <a:srgbClr val="000000"/>
                          </a:solidFill>
                          <a:effectLst/>
                          <a:latin typeface="Arial" panose="020B0604020202020204" pitchFamily="34" charset="0"/>
                        </a:rPr>
                        <a:t>5.316</a:t>
                      </a:r>
                      <a:endParaRPr lang="es-CO" sz="105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smtClean="0">
                          <a:solidFill>
                            <a:srgbClr val="000000"/>
                          </a:solidFill>
                          <a:effectLst/>
                          <a:latin typeface="Arial" panose="020B0604020202020204" pitchFamily="34" charset="0"/>
                        </a:rPr>
                        <a:t>5.941</a:t>
                      </a:r>
                      <a:endParaRPr lang="es-CO" sz="105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smtClean="0">
                          <a:solidFill>
                            <a:srgbClr val="000000"/>
                          </a:solidFill>
                          <a:effectLst/>
                          <a:latin typeface="Arial" panose="020B0604020202020204" pitchFamily="34" charset="0"/>
                        </a:rPr>
                        <a:t>6.005</a:t>
                      </a:r>
                      <a:endParaRPr lang="es-CO" sz="105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b="0" i="0" u="none" strike="noStrike" kern="1200" dirty="0">
                          <a:solidFill>
                            <a:srgbClr val="000000"/>
                          </a:solidFill>
                          <a:effectLst/>
                          <a:latin typeface="Arial" panose="020B0604020202020204" pitchFamily="34" charset="0"/>
                          <a:ea typeface="+mn-ea"/>
                          <a:cs typeface="+mn-cs"/>
                        </a:rPr>
                        <a:t>6.102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b="0" i="0" u="none" strike="noStrike" kern="1200" dirty="0">
                          <a:solidFill>
                            <a:srgbClr val="000000"/>
                          </a:solidFill>
                          <a:effectLst/>
                          <a:latin typeface="Arial" panose="020B0604020202020204" pitchFamily="34" charset="0"/>
                          <a:ea typeface="+mn-ea"/>
                          <a:cs typeface="+mn-cs"/>
                        </a:rPr>
                        <a:t>1,6%</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0646719"/>
                  </a:ext>
                </a:extLst>
              </a:tr>
              <a:tr h="299470">
                <a:tc vMerge="1">
                  <a:txBody>
                    <a:bodyPr/>
                    <a:lstStyle/>
                    <a:p>
                      <a:pPr algn="l" fontAlgn="ctr"/>
                      <a:endParaRPr lang="es-CO" sz="105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1050" b="0" i="0" u="none" strike="noStrike" smtClean="0">
                          <a:solidFill>
                            <a:srgbClr val="000000"/>
                          </a:solidFill>
                          <a:effectLst/>
                          <a:latin typeface="Arial" panose="020B0604020202020204" pitchFamily="34" charset="0"/>
                        </a:rPr>
                        <a:t>Total nivel de tensión 1 (</a:t>
                      </a:r>
                      <a:r>
                        <a:rPr lang="es-CO" sz="1050" b="0" i="0" u="none" strike="noStrike" dirty="0">
                          <a:solidFill>
                            <a:srgbClr val="000000"/>
                          </a:solidFill>
                          <a:effectLst/>
                          <a:latin typeface="Arial" panose="020B0604020202020204" pitchFamily="34" charset="0"/>
                        </a:rPr>
                        <a:t>km)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smtClean="0">
                          <a:solidFill>
                            <a:srgbClr val="000000"/>
                          </a:solidFill>
                          <a:effectLst/>
                          <a:latin typeface="Arial" panose="020B0604020202020204" pitchFamily="34" charset="0"/>
                        </a:rPr>
                        <a:t>2.297</a:t>
                      </a:r>
                      <a:endParaRPr lang="es-CO" sz="105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smtClean="0">
                          <a:solidFill>
                            <a:srgbClr val="000000"/>
                          </a:solidFill>
                          <a:effectLst/>
                          <a:latin typeface="Arial" panose="020B0604020202020204" pitchFamily="34" charset="0"/>
                        </a:rPr>
                        <a:t>2.722</a:t>
                      </a:r>
                      <a:endParaRPr lang="es-CO" sz="105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smtClean="0">
                          <a:solidFill>
                            <a:srgbClr val="000000"/>
                          </a:solidFill>
                          <a:effectLst/>
                          <a:latin typeface="Arial" panose="020B0604020202020204" pitchFamily="34" charset="0"/>
                        </a:rPr>
                        <a:t>2.718</a:t>
                      </a:r>
                      <a:endParaRPr lang="es-CO" sz="105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b="0" i="0" u="none" strike="noStrike" kern="1200" dirty="0">
                          <a:solidFill>
                            <a:srgbClr val="000000"/>
                          </a:solidFill>
                          <a:effectLst/>
                          <a:latin typeface="Arial" panose="020B0604020202020204" pitchFamily="34" charset="0"/>
                          <a:ea typeface="+mn-ea"/>
                          <a:cs typeface="+mn-cs"/>
                        </a:rPr>
                        <a:t>2.835</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b="0" i="0" u="none" strike="noStrike" kern="1200" dirty="0">
                          <a:solidFill>
                            <a:srgbClr val="000000"/>
                          </a:solidFill>
                          <a:effectLst/>
                          <a:latin typeface="Arial" panose="020B0604020202020204" pitchFamily="34" charset="0"/>
                          <a:ea typeface="+mn-ea"/>
                          <a:cs typeface="+mn-cs"/>
                        </a:rPr>
                        <a:t>4,1%</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5260502"/>
                  </a:ext>
                </a:extLst>
              </a:tr>
              <a:tr h="443577">
                <a:tc>
                  <a:txBody>
                    <a:bodyPr/>
                    <a:lstStyle/>
                    <a:p>
                      <a:pPr algn="l" fontAlgn="ctr"/>
                      <a:r>
                        <a:rPr lang="es-CO" sz="1050" b="0" i="0" u="none" strike="noStrike" smtClean="0">
                          <a:solidFill>
                            <a:srgbClr val="000000"/>
                          </a:solidFill>
                          <a:effectLst/>
                          <a:latin typeface="Arial" panose="020B0604020202020204" pitchFamily="34" charset="0"/>
                        </a:rPr>
                        <a:t>Pérdidas de energía</a:t>
                      </a:r>
                      <a:endParaRPr lang="es-CO" sz="105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1050" b="0" i="0" u="none" strike="noStrike" smtClean="0">
                          <a:solidFill>
                            <a:srgbClr val="000000"/>
                          </a:solidFill>
                          <a:effectLst/>
                          <a:latin typeface="Arial" panose="020B0604020202020204" pitchFamily="34" charset="0"/>
                        </a:rPr>
                        <a:t>Índice de pérdidas totales de sistema (%)</a:t>
                      </a:r>
                      <a:endParaRPr lang="es-CO" sz="105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a:solidFill>
                            <a:srgbClr val="000000"/>
                          </a:solidFill>
                          <a:effectLst/>
                          <a:latin typeface="Arial" panose="020B0604020202020204" pitchFamily="34" charset="0"/>
                        </a:rPr>
                        <a:t>30,36%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smtClean="0">
                          <a:solidFill>
                            <a:srgbClr val="000000"/>
                          </a:solidFill>
                          <a:effectLst/>
                          <a:latin typeface="Arial" panose="020B0604020202020204" pitchFamily="34" charset="0"/>
                        </a:rPr>
                        <a:t>30,45</a:t>
                      </a:r>
                      <a:r>
                        <a:rPr lang="es-CO" sz="1050" b="0" i="0" u="none" strike="noStrike" dirty="0">
                          <a:solidFill>
                            <a:srgbClr val="000000"/>
                          </a:solidFill>
                          <a:effectLst/>
                          <a:latin typeface="Arial" panose="020B060402020202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050" b="0" i="0" u="none" strike="noStrike" dirty="0" smtClean="0">
                          <a:solidFill>
                            <a:srgbClr val="000000"/>
                          </a:solidFill>
                          <a:effectLst/>
                          <a:latin typeface="Arial" panose="020B0604020202020204" pitchFamily="34" charset="0"/>
                        </a:rPr>
                        <a:t>31,97</a:t>
                      </a:r>
                      <a:r>
                        <a:rPr lang="es-CO" sz="1050" b="0" i="0" u="none" strike="noStrike" dirty="0">
                          <a:solidFill>
                            <a:srgbClr val="000000"/>
                          </a:solidFill>
                          <a:effectLst/>
                          <a:latin typeface="Arial" panose="020B060402020202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b="0" i="0" u="none" strike="noStrike" kern="1200" dirty="0">
                          <a:solidFill>
                            <a:srgbClr val="000000"/>
                          </a:solidFill>
                          <a:effectLst/>
                          <a:latin typeface="Arial" panose="020B0604020202020204" pitchFamily="34" charset="0"/>
                          <a:ea typeface="+mn-ea"/>
                          <a:cs typeface="+mn-cs"/>
                        </a:rPr>
                        <a:t>29,50%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b="0" i="0" u="none" strike="noStrike" kern="1200" dirty="0">
                          <a:solidFill>
                            <a:srgbClr val="000000"/>
                          </a:solidFill>
                          <a:effectLst/>
                          <a:latin typeface="Arial" panose="020B0604020202020204" pitchFamily="34" charset="0"/>
                          <a:ea typeface="+mn-ea"/>
                          <a:cs typeface="+mn-cs"/>
                        </a:rPr>
                        <a:t>-8,4%</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9843293"/>
                  </a:ext>
                </a:extLst>
              </a:tr>
            </a:tbl>
          </a:graphicData>
        </a:graphic>
      </p:graphicFrame>
    </p:spTree>
    <p:extLst>
      <p:ext uri="{BB962C8B-B14F-4D97-AF65-F5344CB8AC3E}">
        <p14:creationId xmlns:p14="http://schemas.microsoft.com/office/powerpoint/2010/main" val="1287730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DISEÑOS\ENELAR 2020\PLANTILLA PRESENTACIONES 2020\seccion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80" y="6633"/>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6E7D0ED6-2E97-4EAA-9CCD-D8B4B43C7D30}"/>
              </a:ext>
            </a:extLst>
          </p:cNvPr>
          <p:cNvSpPr txBox="1"/>
          <p:nvPr/>
        </p:nvSpPr>
        <p:spPr>
          <a:xfrm>
            <a:off x="6312024" y="2736502"/>
            <a:ext cx="4824536" cy="2977738"/>
          </a:xfrm>
          <a:prstGeom prst="rect">
            <a:avLst/>
          </a:prstGeom>
          <a:noFill/>
        </p:spPr>
        <p:txBody>
          <a:bodyPr wrap="square" rtlCol="0">
            <a:spAutoFit/>
          </a:bodyPr>
          <a:lstStyle/>
          <a:p>
            <a:pPr algn="just">
              <a:spcBef>
                <a:spcPts val="1200"/>
              </a:spcBef>
              <a:spcAft>
                <a:spcPts val="300"/>
              </a:spcAft>
            </a:pPr>
            <a:r>
              <a:rPr lang="es-MX" sz="2800" b="1">
                <a:solidFill>
                  <a:srgbClr val="0070C0"/>
                </a:solidFill>
                <a:latin typeface="Tahoma" panose="020B0604030504040204" pitchFamily="34" charset="0"/>
                <a:ea typeface="Tahoma" panose="020B0604030504040204" pitchFamily="34" charset="0"/>
                <a:cs typeface="Tahoma" panose="020B0604030504040204" pitchFamily="34" charset="0"/>
              </a:rPr>
              <a:t>4</a:t>
            </a:r>
            <a:r>
              <a:rPr lang="es-MX" sz="2800" b="1"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s-CO" sz="2800" b="1" smtClean="0">
                <a:solidFill>
                  <a:srgbClr val="0070C0"/>
                </a:solidFill>
                <a:latin typeface="Tahoma" panose="020B0604030504040204" pitchFamily="34" charset="0"/>
                <a:ea typeface="Tahoma" panose="020B0604030504040204" pitchFamily="34" charset="0"/>
                <a:cs typeface="Tahoma" panose="020B0604030504040204" pitchFamily="34" charset="0"/>
              </a:rPr>
              <a:t>RESUMEN PLAN DE INVERSIÓN APROBADO</a:t>
            </a:r>
            <a:r>
              <a:rPr lang="es-CO" sz="2800" b="1" dirty="0">
                <a:solidFill>
                  <a:srgbClr val="0070C0"/>
                </a:solidFill>
                <a:latin typeface="Tahoma" panose="020B0604030504040204" pitchFamily="34" charset="0"/>
                <a:ea typeface="Tahoma" panose="020B0604030504040204" pitchFamily="34" charset="0"/>
                <a:cs typeface="Tahoma" panose="020B0604030504040204" pitchFamily="34" charset="0"/>
              </a:rPr>
              <a:t>.</a:t>
            </a:r>
          </a:p>
          <a:p>
            <a:pPr algn="just">
              <a:spcBef>
                <a:spcPts val="1200"/>
              </a:spcBef>
              <a:spcAft>
                <a:spcPts val="300"/>
              </a:spcAft>
            </a:pPr>
            <a:endParaRPr lang="es-CO" sz="2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lvl="0" algn="just">
              <a:spcBef>
                <a:spcPts val="1200"/>
              </a:spcBef>
              <a:spcAft>
                <a:spcPts val="300"/>
              </a:spcAft>
            </a:pPr>
            <a:endParaRPr lang="es-CO" sz="2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ctr"/>
            <a:endParaRPr lang="es-CO" sz="4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54777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80" y="-1067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8B651EBB-C595-4302-A78C-3AF4E4DB7C43}"/>
              </a:ext>
            </a:extLst>
          </p:cNvPr>
          <p:cNvSpPr txBox="1"/>
          <p:nvPr/>
        </p:nvSpPr>
        <p:spPr>
          <a:xfrm>
            <a:off x="7392144" y="44624"/>
            <a:ext cx="4660138" cy="1208023"/>
          </a:xfrm>
          <a:prstGeom prst="rect">
            <a:avLst/>
          </a:prstGeom>
          <a:noFill/>
        </p:spPr>
        <p:txBody>
          <a:bodyPr wrap="square" rtlCol="0">
            <a:spAutoFit/>
          </a:bodyPr>
          <a:lstStyle/>
          <a:p>
            <a:pPr algn="just">
              <a:spcBef>
                <a:spcPts val="1200"/>
              </a:spcBef>
              <a:spcAft>
                <a:spcPts val="300"/>
              </a:spcAft>
            </a:pPr>
            <a:r>
              <a:rPr lang="es-CO" sz="2000" b="1" smtClean="0">
                <a:solidFill>
                  <a:schemeClr val="bg1"/>
                </a:solidFill>
                <a:latin typeface="Tahoma" panose="020B0604030504040204" pitchFamily="34" charset="0"/>
                <a:ea typeface="Tahoma" panose="020B0604030504040204" pitchFamily="34" charset="0"/>
                <a:cs typeface="Tahoma" panose="020B0604030504040204" pitchFamily="34" charset="0"/>
              </a:rPr>
              <a:t>RESUMEN PLAN DE INVERSIÓN APROBADO</a:t>
            </a:r>
            <a:endParaRPr lang="es-CO" sz="2000" b="1" kern="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lgn="just">
              <a:spcBef>
                <a:spcPts val="1200"/>
              </a:spcBef>
              <a:spcAft>
                <a:spcPts val="300"/>
              </a:spcAft>
            </a:pPr>
            <a:endParaRPr lang="es-CO" sz="2000" b="1" kern="1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2" name="CuadroTexto 11">
            <a:extLst>
              <a:ext uri="{FF2B5EF4-FFF2-40B4-BE49-F238E27FC236}">
                <a16:creationId xmlns:a16="http://schemas.microsoft.com/office/drawing/2014/main" id="{3C958BEB-7445-46CD-8109-90F4484322CF}"/>
              </a:ext>
            </a:extLst>
          </p:cNvPr>
          <p:cNvSpPr txBox="1"/>
          <p:nvPr/>
        </p:nvSpPr>
        <p:spPr>
          <a:xfrm>
            <a:off x="296917" y="1054477"/>
            <a:ext cx="11860938" cy="646331"/>
          </a:xfrm>
          <a:prstGeom prst="rect">
            <a:avLst/>
          </a:prstGeom>
          <a:noFill/>
        </p:spPr>
        <p:txBody>
          <a:bodyPr wrap="square">
            <a:spAutoFit/>
          </a:bodyPr>
          <a:lstStyle/>
          <a:p>
            <a:pPr algn="just"/>
            <a:r>
              <a:rPr lang="es-CO" sz="1800" smtClean="0">
                <a:effectLst/>
                <a:latin typeface="Arial" panose="020B0604020202020204" pitchFamily="34" charset="0"/>
                <a:ea typeface="Times New Roman" panose="02020603050405020304" pitchFamily="18" charset="0"/>
              </a:rPr>
              <a:t>En el plan de inversiones se aprobó un monto total de $ </a:t>
            </a:r>
            <a:r>
              <a:rPr lang="es-CO" sz="1800" smtClean="0">
                <a:solidFill>
                  <a:srgbClr val="000000"/>
                </a:solidFill>
                <a:effectLst/>
                <a:latin typeface="Arial" panose="020B0604020202020204" pitchFamily="34" charset="0"/>
                <a:ea typeface="Times New Roman" panose="02020603050405020304" pitchFamily="18" charset="0"/>
              </a:rPr>
              <a:t>54.978.766.124</a:t>
            </a:r>
            <a:r>
              <a:rPr lang="es-CO" sz="1800" smtClean="0">
                <a:effectLst/>
                <a:latin typeface="Arial" panose="020B0604020202020204" pitchFamily="34" charset="0"/>
                <a:ea typeface="Times New Roman" panose="02020603050405020304" pitchFamily="18" charset="0"/>
              </a:rPr>
              <a:t>. En los siguientes numerales se presenta el resumen por año, tipo de inversión, categoría de activos, nivel de tensión, etc</a:t>
            </a:r>
            <a:r>
              <a:rPr lang="es-CO" sz="1800" dirty="0">
                <a:effectLst/>
                <a:latin typeface="Arial" panose="020B0604020202020204" pitchFamily="34" charset="0"/>
                <a:ea typeface="Times New Roman" panose="02020603050405020304" pitchFamily="18" charset="0"/>
              </a:rPr>
              <a:t>.</a:t>
            </a:r>
            <a:endParaRPr lang="es-CO" sz="1800" dirty="0">
              <a:effectLst/>
              <a:latin typeface="Times New Roman" panose="02020603050405020304" pitchFamily="18" charset="0"/>
              <a:ea typeface="Times New Roman" panose="02020603050405020304" pitchFamily="18" charset="0"/>
            </a:endParaRPr>
          </a:p>
        </p:txBody>
      </p:sp>
      <p:sp>
        <p:nvSpPr>
          <p:cNvPr id="13" name="CuadroTexto 12">
            <a:extLst>
              <a:ext uri="{FF2B5EF4-FFF2-40B4-BE49-F238E27FC236}">
                <a16:creationId xmlns:a16="http://schemas.microsoft.com/office/drawing/2014/main" id="{0C17EF45-1F16-4315-A279-AD73E564C060}"/>
              </a:ext>
            </a:extLst>
          </p:cNvPr>
          <p:cNvSpPr txBox="1"/>
          <p:nvPr/>
        </p:nvSpPr>
        <p:spPr>
          <a:xfrm>
            <a:off x="-312712" y="2060848"/>
            <a:ext cx="6172200" cy="369332"/>
          </a:xfrm>
          <a:prstGeom prst="rect">
            <a:avLst/>
          </a:prstGeom>
          <a:noFill/>
        </p:spPr>
        <p:txBody>
          <a:bodyPr wrap="square">
            <a:spAutoFit/>
          </a:bodyPr>
          <a:lstStyle/>
          <a:p>
            <a:pPr lvl="1" algn="just">
              <a:spcBef>
                <a:spcPts val="1200"/>
              </a:spcBef>
              <a:spcAft>
                <a:spcPts val="300"/>
              </a:spcAft>
            </a:pPr>
            <a:r>
              <a:rPr lang="es-CO" sz="1800" b="1" smtClean="0">
                <a:effectLst/>
                <a:latin typeface="Arial" panose="020B0604020202020204" pitchFamily="34" charset="0"/>
                <a:cs typeface="Arial" panose="020B0604020202020204" pitchFamily="34" charset="0"/>
              </a:rPr>
              <a:t>4.1 Inversiones planeadas para cada año</a:t>
            </a:r>
            <a:endParaRPr lang="es-CO" sz="2000" b="1" dirty="0">
              <a:effectLst/>
              <a:latin typeface="Arial" panose="020B0604020202020204" pitchFamily="34" charset="0"/>
              <a:cs typeface="Times New Roman" panose="02020603050405020304" pitchFamily="18" charset="0"/>
            </a:endParaRPr>
          </a:p>
        </p:txBody>
      </p:sp>
      <p:pic>
        <p:nvPicPr>
          <p:cNvPr id="14" name="Imagen 13">
            <a:extLst>
              <a:ext uri="{FF2B5EF4-FFF2-40B4-BE49-F238E27FC236}">
                <a16:creationId xmlns:a16="http://schemas.microsoft.com/office/drawing/2014/main" id="{A076C58A-5C17-4614-9561-89AD7D0C077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917" y="2621490"/>
            <a:ext cx="6351905" cy="327660"/>
          </a:xfrm>
          <a:prstGeom prst="rect">
            <a:avLst/>
          </a:prstGeom>
          <a:noFill/>
          <a:ln>
            <a:noFill/>
          </a:ln>
        </p:spPr>
      </p:pic>
      <p:sp>
        <p:nvSpPr>
          <p:cNvPr id="15" name="CuadroTexto 14">
            <a:extLst>
              <a:ext uri="{FF2B5EF4-FFF2-40B4-BE49-F238E27FC236}">
                <a16:creationId xmlns:a16="http://schemas.microsoft.com/office/drawing/2014/main" id="{0B5D0E26-87DD-4EAB-BB49-80757521E701}"/>
              </a:ext>
            </a:extLst>
          </p:cNvPr>
          <p:cNvSpPr txBox="1"/>
          <p:nvPr/>
        </p:nvSpPr>
        <p:spPr>
          <a:xfrm>
            <a:off x="-360040" y="3356992"/>
            <a:ext cx="3359696" cy="369332"/>
          </a:xfrm>
          <a:prstGeom prst="rect">
            <a:avLst/>
          </a:prstGeom>
          <a:noFill/>
        </p:spPr>
        <p:txBody>
          <a:bodyPr wrap="square">
            <a:spAutoFit/>
          </a:bodyPr>
          <a:lstStyle/>
          <a:p>
            <a:pPr lvl="1" algn="just">
              <a:spcBef>
                <a:spcPts val="1200"/>
              </a:spcBef>
              <a:spcAft>
                <a:spcPts val="300"/>
              </a:spcAft>
            </a:pPr>
            <a:r>
              <a:rPr lang="es-CO" sz="1800" b="1" smtClean="0">
                <a:effectLst/>
                <a:latin typeface="Arial" panose="020B0604020202020204" pitchFamily="34" charset="0"/>
                <a:cs typeface="Arial" panose="020B0604020202020204" pitchFamily="34" charset="0"/>
              </a:rPr>
              <a:t>4.2 Inversiones por tipo</a:t>
            </a:r>
            <a:endParaRPr lang="es-CO" sz="2000" b="1" dirty="0">
              <a:effectLst/>
              <a:latin typeface="Arial" panose="020B0604020202020204" pitchFamily="34" charset="0"/>
              <a:cs typeface="Times New Roman" panose="02020603050405020304" pitchFamily="18" charset="0"/>
            </a:endParaRPr>
          </a:p>
        </p:txBody>
      </p:sp>
      <p:pic>
        <p:nvPicPr>
          <p:cNvPr id="16" name="Imagen 15">
            <a:extLst>
              <a:ext uri="{FF2B5EF4-FFF2-40B4-BE49-F238E27FC236}">
                <a16:creationId xmlns:a16="http://schemas.microsoft.com/office/drawing/2014/main" id="{12583D76-FD66-438F-B387-FC8D22C94DE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17" y="3856172"/>
            <a:ext cx="2609850" cy="953770"/>
          </a:xfrm>
          <a:prstGeom prst="rect">
            <a:avLst/>
          </a:prstGeom>
          <a:noFill/>
          <a:ln>
            <a:noFill/>
          </a:ln>
        </p:spPr>
      </p:pic>
      <p:sp>
        <p:nvSpPr>
          <p:cNvPr id="17" name="CuadroTexto 16">
            <a:extLst>
              <a:ext uri="{FF2B5EF4-FFF2-40B4-BE49-F238E27FC236}">
                <a16:creationId xmlns:a16="http://schemas.microsoft.com/office/drawing/2014/main" id="{F295E10C-3C89-4B22-B9F1-8019C4747E18}"/>
              </a:ext>
            </a:extLst>
          </p:cNvPr>
          <p:cNvSpPr txBox="1"/>
          <p:nvPr/>
        </p:nvSpPr>
        <p:spPr>
          <a:xfrm>
            <a:off x="6888088" y="2103984"/>
            <a:ext cx="4896544" cy="369332"/>
          </a:xfrm>
          <a:prstGeom prst="rect">
            <a:avLst/>
          </a:prstGeom>
          <a:noFill/>
        </p:spPr>
        <p:txBody>
          <a:bodyPr wrap="square">
            <a:spAutoFit/>
          </a:bodyPr>
          <a:lstStyle/>
          <a:p>
            <a:pPr lvl="1" algn="just">
              <a:spcBef>
                <a:spcPts val="1200"/>
              </a:spcBef>
              <a:spcAft>
                <a:spcPts val="300"/>
              </a:spcAft>
            </a:pPr>
            <a:r>
              <a:rPr lang="es-CO" sz="1800" b="1" smtClean="0">
                <a:effectLst/>
                <a:latin typeface="Arial" panose="020B0604020202020204" pitchFamily="34" charset="0"/>
                <a:cs typeface="Arial" panose="020B0604020202020204" pitchFamily="34" charset="0"/>
              </a:rPr>
              <a:t>4.3 Inversiones por nivel de tensión</a:t>
            </a:r>
            <a:endParaRPr lang="es-CO" sz="2000" b="1" dirty="0">
              <a:effectLst/>
              <a:latin typeface="Arial" panose="020B0604020202020204" pitchFamily="34" charset="0"/>
              <a:cs typeface="Times New Roman" panose="02020603050405020304" pitchFamily="18" charset="0"/>
            </a:endParaRPr>
          </a:p>
        </p:txBody>
      </p:sp>
      <p:pic>
        <p:nvPicPr>
          <p:cNvPr id="18" name="Imagen 17">
            <a:extLst>
              <a:ext uri="{FF2B5EF4-FFF2-40B4-BE49-F238E27FC236}">
                <a16:creationId xmlns:a16="http://schemas.microsoft.com/office/drawing/2014/main" id="{11C061FA-65F1-4534-A07E-9104F498FCC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2144" y="2621490"/>
            <a:ext cx="2571750" cy="996315"/>
          </a:xfrm>
          <a:prstGeom prst="rect">
            <a:avLst/>
          </a:prstGeom>
          <a:noFill/>
          <a:ln>
            <a:noFill/>
          </a:ln>
        </p:spPr>
      </p:pic>
      <p:sp>
        <p:nvSpPr>
          <p:cNvPr id="20" name="CuadroTexto 19">
            <a:extLst>
              <a:ext uri="{FF2B5EF4-FFF2-40B4-BE49-F238E27FC236}">
                <a16:creationId xmlns:a16="http://schemas.microsoft.com/office/drawing/2014/main" id="{A112B698-A217-4B3F-8F33-25987C0C6AFB}"/>
              </a:ext>
            </a:extLst>
          </p:cNvPr>
          <p:cNvSpPr txBox="1"/>
          <p:nvPr/>
        </p:nvSpPr>
        <p:spPr>
          <a:xfrm>
            <a:off x="6888088" y="4009891"/>
            <a:ext cx="4896544" cy="646331"/>
          </a:xfrm>
          <a:prstGeom prst="rect">
            <a:avLst/>
          </a:prstGeom>
          <a:noFill/>
        </p:spPr>
        <p:txBody>
          <a:bodyPr wrap="square">
            <a:spAutoFit/>
          </a:bodyPr>
          <a:lstStyle/>
          <a:p>
            <a:pPr lvl="1" algn="just">
              <a:spcBef>
                <a:spcPts val="1200"/>
              </a:spcBef>
              <a:spcAft>
                <a:spcPts val="300"/>
              </a:spcAft>
            </a:pPr>
            <a:r>
              <a:rPr lang="es-CO" sz="1800" b="1" smtClean="0">
                <a:effectLst/>
                <a:latin typeface="Arial" panose="020B0604020202020204" pitchFamily="34" charset="0"/>
                <a:cs typeface="Arial" panose="020B0604020202020204" pitchFamily="34" charset="0"/>
              </a:rPr>
              <a:t>4.4 Inversiones para reposición, calidad del servicio y expansión</a:t>
            </a:r>
            <a:endParaRPr lang="es-CO" sz="2000" b="1" dirty="0">
              <a:effectLst/>
              <a:latin typeface="Arial" panose="020B0604020202020204" pitchFamily="34" charset="0"/>
              <a:cs typeface="Times New Roman" panose="02020603050405020304" pitchFamily="18" charset="0"/>
            </a:endParaRPr>
          </a:p>
        </p:txBody>
      </p:sp>
      <p:pic>
        <p:nvPicPr>
          <p:cNvPr id="21" name="Imagen 20">
            <a:extLst>
              <a:ext uri="{FF2B5EF4-FFF2-40B4-BE49-F238E27FC236}">
                <a16:creationId xmlns:a16="http://schemas.microsoft.com/office/drawing/2014/main" id="{4D43EE37-A228-4930-8AB7-216F256EF2E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92144" y="4871676"/>
            <a:ext cx="2942590" cy="744220"/>
          </a:xfrm>
          <a:prstGeom prst="rect">
            <a:avLst/>
          </a:prstGeom>
          <a:noFill/>
          <a:ln>
            <a:noFill/>
          </a:ln>
        </p:spPr>
      </p:pic>
    </p:spTree>
    <p:extLst>
      <p:ext uri="{BB962C8B-B14F-4D97-AF65-F5344CB8AC3E}">
        <p14:creationId xmlns:p14="http://schemas.microsoft.com/office/powerpoint/2010/main" val="3357708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07" y="-44624"/>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8B651EBB-C595-4302-A78C-3AF4E4DB7C43}"/>
              </a:ext>
            </a:extLst>
          </p:cNvPr>
          <p:cNvSpPr txBox="1"/>
          <p:nvPr/>
        </p:nvSpPr>
        <p:spPr>
          <a:xfrm>
            <a:off x="7392144" y="44624"/>
            <a:ext cx="4660138" cy="1208023"/>
          </a:xfrm>
          <a:prstGeom prst="rect">
            <a:avLst/>
          </a:prstGeom>
          <a:noFill/>
        </p:spPr>
        <p:txBody>
          <a:bodyPr wrap="square" rtlCol="0">
            <a:spAutoFit/>
          </a:bodyPr>
          <a:lstStyle/>
          <a:p>
            <a:pPr algn="just">
              <a:spcBef>
                <a:spcPts val="1200"/>
              </a:spcBef>
              <a:spcAft>
                <a:spcPts val="300"/>
              </a:spcAft>
            </a:pPr>
            <a:r>
              <a:rPr lang="es-CO" sz="2000" b="1" smtClean="0">
                <a:solidFill>
                  <a:schemeClr val="bg1"/>
                </a:solidFill>
                <a:latin typeface="Tahoma" panose="020B0604030504040204" pitchFamily="34" charset="0"/>
                <a:ea typeface="Tahoma" panose="020B0604030504040204" pitchFamily="34" charset="0"/>
                <a:cs typeface="Tahoma" panose="020B0604030504040204" pitchFamily="34" charset="0"/>
              </a:rPr>
              <a:t>RESUMEN PLAN DE INVERSIÓN APROBADO</a:t>
            </a:r>
            <a:endParaRPr lang="es-CO" sz="2000" b="1" kern="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lgn="just">
              <a:spcBef>
                <a:spcPts val="1200"/>
              </a:spcBef>
              <a:spcAft>
                <a:spcPts val="300"/>
              </a:spcAft>
            </a:pPr>
            <a:endParaRPr lang="es-CO" sz="2000" b="1" kern="1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9" name="CuadroTexto 18">
            <a:extLst>
              <a:ext uri="{FF2B5EF4-FFF2-40B4-BE49-F238E27FC236}">
                <a16:creationId xmlns:a16="http://schemas.microsoft.com/office/drawing/2014/main" id="{8907F58E-3AF7-489B-8D88-05D74EA563BE}"/>
              </a:ext>
            </a:extLst>
          </p:cNvPr>
          <p:cNvSpPr txBox="1"/>
          <p:nvPr/>
        </p:nvSpPr>
        <p:spPr>
          <a:xfrm>
            <a:off x="629259" y="1252647"/>
            <a:ext cx="6108852" cy="369332"/>
          </a:xfrm>
          <a:prstGeom prst="rect">
            <a:avLst/>
          </a:prstGeom>
          <a:noFill/>
        </p:spPr>
        <p:txBody>
          <a:bodyPr wrap="square">
            <a:spAutoFit/>
          </a:bodyPr>
          <a:lstStyle/>
          <a:p>
            <a:pPr lvl="1" algn="just">
              <a:spcBef>
                <a:spcPts val="1200"/>
              </a:spcBef>
              <a:spcAft>
                <a:spcPts val="300"/>
              </a:spcAft>
            </a:pPr>
            <a:r>
              <a:rPr lang="es-CO" sz="1800" b="1" smtClean="0">
                <a:effectLst/>
                <a:latin typeface="Arial" panose="020B0604020202020204" pitchFamily="34" charset="0"/>
                <a:cs typeface="Arial" panose="020B0604020202020204" pitchFamily="34" charset="0"/>
              </a:rPr>
              <a:t>4.5 Inversiones por categoría de activos</a:t>
            </a:r>
            <a:endParaRPr lang="es-CO" sz="2000" b="1" dirty="0">
              <a:effectLst/>
              <a:latin typeface="Arial" panose="020B0604020202020204" pitchFamily="34" charset="0"/>
              <a:cs typeface="Times New Roman" panose="02020603050405020304" pitchFamily="18" charset="0"/>
            </a:endParaRPr>
          </a:p>
        </p:txBody>
      </p:sp>
      <p:pic>
        <p:nvPicPr>
          <p:cNvPr id="22" name="Imagen 21">
            <a:extLst>
              <a:ext uri="{FF2B5EF4-FFF2-40B4-BE49-F238E27FC236}">
                <a16:creationId xmlns:a16="http://schemas.microsoft.com/office/drawing/2014/main" id="{F3C6EFD2-540A-4019-9534-7C2E9D2B75D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384" y="1772816"/>
            <a:ext cx="5256584" cy="2539867"/>
          </a:xfrm>
          <a:prstGeom prst="rect">
            <a:avLst/>
          </a:prstGeom>
          <a:noFill/>
          <a:ln>
            <a:noFill/>
          </a:ln>
        </p:spPr>
      </p:pic>
      <p:sp>
        <p:nvSpPr>
          <p:cNvPr id="23" name="CuadroTexto 22">
            <a:extLst>
              <a:ext uri="{FF2B5EF4-FFF2-40B4-BE49-F238E27FC236}">
                <a16:creationId xmlns:a16="http://schemas.microsoft.com/office/drawing/2014/main" id="{6B25FA78-B866-4308-8561-EEE3EDB3AF4E}"/>
              </a:ext>
            </a:extLst>
          </p:cNvPr>
          <p:cNvSpPr txBox="1"/>
          <p:nvPr/>
        </p:nvSpPr>
        <p:spPr>
          <a:xfrm>
            <a:off x="7039994" y="3384376"/>
            <a:ext cx="6174954" cy="369332"/>
          </a:xfrm>
          <a:prstGeom prst="rect">
            <a:avLst/>
          </a:prstGeom>
          <a:noFill/>
        </p:spPr>
        <p:txBody>
          <a:bodyPr wrap="square">
            <a:spAutoFit/>
          </a:bodyPr>
          <a:lstStyle/>
          <a:p>
            <a:pPr lvl="1" algn="just">
              <a:spcBef>
                <a:spcPts val="1200"/>
              </a:spcBef>
              <a:spcAft>
                <a:spcPts val="300"/>
              </a:spcAft>
            </a:pPr>
            <a:r>
              <a:rPr lang="es-CO" sz="1800" b="1" smtClean="0">
                <a:effectLst/>
                <a:latin typeface="Arial" panose="020B0604020202020204" pitchFamily="34" charset="0"/>
                <a:cs typeface="Arial" panose="020B0604020202020204" pitchFamily="34" charset="0"/>
              </a:rPr>
              <a:t>4.6 Inversiones por municipio</a:t>
            </a:r>
            <a:endParaRPr lang="es-CO" sz="2000" b="1" dirty="0">
              <a:effectLst/>
              <a:latin typeface="Arial" panose="020B0604020202020204" pitchFamily="34" charset="0"/>
              <a:cs typeface="Times New Roman" panose="02020603050405020304" pitchFamily="18" charset="0"/>
            </a:endParaRPr>
          </a:p>
        </p:txBody>
      </p:sp>
      <p:pic>
        <p:nvPicPr>
          <p:cNvPr id="24" name="Imagen 23">
            <a:extLst>
              <a:ext uri="{FF2B5EF4-FFF2-40B4-BE49-F238E27FC236}">
                <a16:creationId xmlns:a16="http://schemas.microsoft.com/office/drawing/2014/main" id="{22077806-358F-47A3-8612-FD3C4F1A41C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5150" y="3933056"/>
            <a:ext cx="2878372" cy="1872208"/>
          </a:xfrm>
          <a:prstGeom prst="rect">
            <a:avLst/>
          </a:prstGeom>
          <a:noFill/>
          <a:ln>
            <a:noFill/>
          </a:ln>
        </p:spPr>
      </p:pic>
    </p:spTree>
    <p:extLst>
      <p:ext uri="{BB962C8B-B14F-4D97-AF65-F5344CB8AC3E}">
        <p14:creationId xmlns:p14="http://schemas.microsoft.com/office/powerpoint/2010/main" val="3835050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3"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8B651EBB-C595-4302-A78C-3AF4E4DB7C43}"/>
              </a:ext>
            </a:extLst>
          </p:cNvPr>
          <p:cNvSpPr txBox="1"/>
          <p:nvPr/>
        </p:nvSpPr>
        <p:spPr>
          <a:xfrm>
            <a:off x="7503855" y="188640"/>
            <a:ext cx="4660138" cy="1400383"/>
          </a:xfrm>
          <a:prstGeom prst="rect">
            <a:avLst/>
          </a:prstGeom>
          <a:noFill/>
        </p:spPr>
        <p:txBody>
          <a:bodyPr wrap="square" rtlCol="0">
            <a:spAutoFit/>
          </a:bodyPr>
          <a:lstStyle/>
          <a:p>
            <a:pPr algn="just">
              <a:spcBef>
                <a:spcPts val="1200"/>
              </a:spcBef>
              <a:spcAft>
                <a:spcPts val="300"/>
              </a:spcAft>
            </a:pPr>
            <a:r>
              <a:rPr lang="es-CO" sz="2000" b="1" smtClean="0">
                <a:solidFill>
                  <a:schemeClr val="bg1"/>
                </a:solidFill>
                <a:latin typeface="Tahoma" panose="020B0604030504040204" pitchFamily="34" charset="0"/>
                <a:ea typeface="Tahoma" panose="020B0604030504040204" pitchFamily="34" charset="0"/>
                <a:cs typeface="Tahoma" panose="020B0604030504040204" pitchFamily="34" charset="0"/>
              </a:rPr>
              <a:t>PROYECTOS RELEVANTES</a:t>
            </a:r>
            <a:endParaRPr lang="es-CO"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just">
              <a:spcBef>
                <a:spcPts val="1200"/>
              </a:spcBef>
              <a:spcAft>
                <a:spcPts val="300"/>
              </a:spcAft>
            </a:pPr>
            <a:endParaRPr lang="es-CO" sz="2000" b="1" kern="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lgn="just">
              <a:spcBef>
                <a:spcPts val="1200"/>
              </a:spcBef>
              <a:spcAft>
                <a:spcPts val="300"/>
              </a:spcAft>
            </a:pPr>
            <a:endParaRPr lang="es-CO" sz="2000" b="1" kern="1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9" name="CuadroTexto 8">
            <a:extLst>
              <a:ext uri="{FF2B5EF4-FFF2-40B4-BE49-F238E27FC236}">
                <a16:creationId xmlns:a16="http://schemas.microsoft.com/office/drawing/2014/main" id="{0CF1B635-131D-4DDE-8A49-A9BBB3AF8C56}"/>
              </a:ext>
            </a:extLst>
          </p:cNvPr>
          <p:cNvSpPr txBox="1"/>
          <p:nvPr/>
        </p:nvSpPr>
        <p:spPr>
          <a:xfrm>
            <a:off x="-600744" y="1126999"/>
            <a:ext cx="6172200" cy="369332"/>
          </a:xfrm>
          <a:prstGeom prst="rect">
            <a:avLst/>
          </a:prstGeom>
          <a:noFill/>
        </p:spPr>
        <p:txBody>
          <a:bodyPr wrap="square">
            <a:spAutoFit/>
          </a:bodyPr>
          <a:lstStyle/>
          <a:p>
            <a:pPr lvl="2" algn="just">
              <a:spcBef>
                <a:spcPts val="1200"/>
              </a:spcBef>
              <a:spcAft>
                <a:spcPts val="300"/>
              </a:spcAft>
            </a:pPr>
            <a:r>
              <a:rPr lang="es-CO" sz="1800" b="1" smtClean="0">
                <a:effectLst/>
                <a:latin typeface="Arial" panose="020B0604020202020204" pitchFamily="34" charset="0"/>
                <a:cs typeface="Arial" panose="020B0604020202020204" pitchFamily="34" charset="0"/>
              </a:rPr>
              <a:t>4.7 Proyectos expansión del STR</a:t>
            </a:r>
            <a:endParaRPr lang="es-CO" sz="2000" b="1" dirty="0">
              <a:effectLst/>
              <a:latin typeface="Arial" panose="020B0604020202020204" pitchFamily="34" charset="0"/>
              <a:cs typeface="Times New Roman" panose="02020603050405020304" pitchFamily="18" charset="0"/>
            </a:endParaRPr>
          </a:p>
        </p:txBody>
      </p:sp>
      <p:sp>
        <p:nvSpPr>
          <p:cNvPr id="11" name="CuadroTexto 10">
            <a:extLst>
              <a:ext uri="{FF2B5EF4-FFF2-40B4-BE49-F238E27FC236}">
                <a16:creationId xmlns:a16="http://schemas.microsoft.com/office/drawing/2014/main" id="{372F5077-123C-4046-B6F6-F9A985A8B1E1}"/>
              </a:ext>
            </a:extLst>
          </p:cNvPr>
          <p:cNvSpPr txBox="1"/>
          <p:nvPr/>
        </p:nvSpPr>
        <p:spPr>
          <a:xfrm>
            <a:off x="335360" y="1484021"/>
            <a:ext cx="11168119" cy="1200329"/>
          </a:xfrm>
          <a:prstGeom prst="rect">
            <a:avLst/>
          </a:prstGeom>
          <a:noFill/>
        </p:spPr>
        <p:txBody>
          <a:bodyPr wrap="square">
            <a:spAutoFit/>
          </a:bodyPr>
          <a:lstStyle/>
          <a:p>
            <a:pPr algn="just"/>
            <a:r>
              <a:rPr lang="es-CO" sz="1800" smtClean="0">
                <a:effectLst/>
                <a:latin typeface="Arial" panose="020B0604020202020204" pitchFamily="34" charset="0"/>
                <a:ea typeface="Times New Roman" panose="02020603050405020304" pitchFamily="18" charset="0"/>
              </a:rPr>
              <a:t>Dentro de los proyectos relevantes para Enelar ESP, se destacan los proyectos definidos para la expansión del STR. </a:t>
            </a:r>
            <a:r>
              <a:rPr lang="es-CO" smtClean="0">
                <a:latin typeface="Arial" panose="020B0604020202020204" pitchFamily="34" charset="0"/>
                <a:ea typeface="Times New Roman" panose="02020603050405020304" pitchFamily="18" charset="0"/>
              </a:rPr>
              <a:t>Sin embargo, el Ministerio de Minas y Energía 40039 del 2021 que adopta la modificación propuesta por la Unidad de Planeación Minero-Energética UPME de los Planes de Expansión del STN de la Zona Orinoquia se ha postergado las fechas de entrada en operación de la nueva infraestructura</a:t>
            </a:r>
            <a:r>
              <a:rPr lang="es-CO" dirty="0">
                <a:latin typeface="Arial" panose="020B0604020202020204" pitchFamily="34" charset="0"/>
                <a:ea typeface="Times New Roman" panose="02020603050405020304" pitchFamily="18" charset="0"/>
              </a:rPr>
              <a:t>.</a:t>
            </a:r>
            <a:endParaRPr lang="es-CO" dirty="0"/>
          </a:p>
        </p:txBody>
      </p:sp>
      <p:pic>
        <p:nvPicPr>
          <p:cNvPr id="12" name="Imagen 11">
            <a:extLst>
              <a:ext uri="{FF2B5EF4-FFF2-40B4-BE49-F238E27FC236}">
                <a16:creationId xmlns:a16="http://schemas.microsoft.com/office/drawing/2014/main" id="{7999870D-26C7-4EE0-ACF7-8395E0F78DF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9576" y="2684350"/>
            <a:ext cx="8424936" cy="2953140"/>
          </a:xfrm>
          <a:prstGeom prst="rect">
            <a:avLst/>
          </a:prstGeom>
          <a:noFill/>
          <a:ln>
            <a:noFill/>
          </a:ln>
        </p:spPr>
      </p:pic>
    </p:spTree>
    <p:extLst>
      <p:ext uri="{BB962C8B-B14F-4D97-AF65-F5344CB8AC3E}">
        <p14:creationId xmlns:p14="http://schemas.microsoft.com/office/powerpoint/2010/main" val="2638920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8B651EBB-C595-4302-A78C-3AF4E4DB7C43}"/>
              </a:ext>
            </a:extLst>
          </p:cNvPr>
          <p:cNvSpPr txBox="1"/>
          <p:nvPr/>
        </p:nvSpPr>
        <p:spPr>
          <a:xfrm>
            <a:off x="7503855" y="188640"/>
            <a:ext cx="4660138" cy="1400383"/>
          </a:xfrm>
          <a:prstGeom prst="rect">
            <a:avLst/>
          </a:prstGeom>
          <a:noFill/>
        </p:spPr>
        <p:txBody>
          <a:bodyPr wrap="square" rtlCol="0">
            <a:spAutoFit/>
          </a:bodyPr>
          <a:lstStyle/>
          <a:p>
            <a:pPr algn="just">
              <a:spcBef>
                <a:spcPts val="1200"/>
              </a:spcBef>
              <a:spcAft>
                <a:spcPts val="300"/>
              </a:spcAft>
            </a:pPr>
            <a:r>
              <a:rPr lang="es-CO" sz="2000" b="1" smtClean="0">
                <a:solidFill>
                  <a:schemeClr val="bg1"/>
                </a:solidFill>
                <a:latin typeface="Tahoma" panose="020B0604030504040204" pitchFamily="34" charset="0"/>
                <a:ea typeface="Tahoma" panose="020B0604030504040204" pitchFamily="34" charset="0"/>
                <a:cs typeface="Tahoma" panose="020B0604030504040204" pitchFamily="34" charset="0"/>
              </a:rPr>
              <a:t>PROYECTOS RELEVANTES</a:t>
            </a:r>
            <a:endParaRPr lang="es-CO"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just">
              <a:spcBef>
                <a:spcPts val="1200"/>
              </a:spcBef>
              <a:spcAft>
                <a:spcPts val="300"/>
              </a:spcAft>
            </a:pPr>
            <a:endParaRPr lang="es-CO" sz="2000" b="1" kern="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lgn="just">
              <a:spcBef>
                <a:spcPts val="1200"/>
              </a:spcBef>
              <a:spcAft>
                <a:spcPts val="300"/>
              </a:spcAft>
            </a:pPr>
            <a:endParaRPr lang="es-CO" sz="2000" b="1" kern="1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4" name="CuadroTexto 13">
            <a:extLst>
              <a:ext uri="{FF2B5EF4-FFF2-40B4-BE49-F238E27FC236}">
                <a16:creationId xmlns:a16="http://schemas.microsoft.com/office/drawing/2014/main" id="{9066CC6D-0A71-46A5-923B-4FA590C4174A}"/>
              </a:ext>
            </a:extLst>
          </p:cNvPr>
          <p:cNvSpPr txBox="1"/>
          <p:nvPr/>
        </p:nvSpPr>
        <p:spPr>
          <a:xfrm>
            <a:off x="-600744" y="1124744"/>
            <a:ext cx="7416824" cy="646331"/>
          </a:xfrm>
          <a:prstGeom prst="rect">
            <a:avLst/>
          </a:prstGeom>
          <a:noFill/>
        </p:spPr>
        <p:txBody>
          <a:bodyPr wrap="square">
            <a:spAutoFit/>
          </a:bodyPr>
          <a:lstStyle/>
          <a:p>
            <a:pPr lvl="2" algn="just">
              <a:spcBef>
                <a:spcPts val="1200"/>
              </a:spcBef>
              <a:spcAft>
                <a:spcPts val="300"/>
              </a:spcAft>
            </a:pPr>
            <a:r>
              <a:rPr lang="es-CO" sz="1800" b="1" smtClean="0">
                <a:effectLst/>
                <a:latin typeface="Arial" panose="020B0604020202020204" pitchFamily="34" charset="0"/>
                <a:cs typeface="Arial" panose="020B0604020202020204" pitchFamily="34" charset="0"/>
              </a:rPr>
              <a:t>4.8 Proyectos de nuevas subestaciones y líneas de subtransmisión</a:t>
            </a:r>
            <a:r>
              <a:rPr lang="es-CO" sz="1800" b="1" dirty="0">
                <a:effectLst/>
                <a:latin typeface="Arial" panose="020B0604020202020204" pitchFamily="34" charset="0"/>
                <a:cs typeface="Arial" panose="020B0604020202020204" pitchFamily="34" charset="0"/>
              </a:rPr>
              <a:t>.</a:t>
            </a:r>
            <a:endParaRPr lang="es-CO" sz="2000" b="1" dirty="0">
              <a:effectLst/>
              <a:latin typeface="Arial" panose="020B060402020202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id="{7FA66776-3B4E-4B8C-A9FF-495619CBDAD0}"/>
              </a:ext>
            </a:extLst>
          </p:cNvPr>
          <p:cNvSpPr txBox="1"/>
          <p:nvPr/>
        </p:nvSpPr>
        <p:spPr>
          <a:xfrm>
            <a:off x="191344" y="1929606"/>
            <a:ext cx="11809312" cy="923330"/>
          </a:xfrm>
          <a:prstGeom prst="rect">
            <a:avLst/>
          </a:prstGeom>
          <a:noFill/>
        </p:spPr>
        <p:txBody>
          <a:bodyPr wrap="square">
            <a:spAutoFit/>
          </a:bodyPr>
          <a:lstStyle/>
          <a:p>
            <a:pPr algn="just"/>
            <a:r>
              <a:rPr lang="es-CO" sz="1800" smtClean="0">
                <a:effectLst/>
                <a:latin typeface="Arial" panose="020B0604020202020204" pitchFamily="34" charset="0"/>
                <a:ea typeface="Times New Roman" panose="02020603050405020304" pitchFamily="18" charset="0"/>
              </a:rPr>
              <a:t>Enelar proyectó la ejecución de nuevos proyectos de subestaciones y líneas de subtransmisión con el objetivo de ampliar la oferta, calidad y confiabilidad del servicio de energía eléctrica en el área rural de los municipios de Arauquita, Fortul y Saravena. </a:t>
            </a:r>
            <a:endParaRPr lang="es-CO" dirty="0"/>
          </a:p>
        </p:txBody>
      </p:sp>
      <p:pic>
        <p:nvPicPr>
          <p:cNvPr id="13" name="Imagen 12">
            <a:extLst>
              <a:ext uri="{FF2B5EF4-FFF2-40B4-BE49-F238E27FC236}">
                <a16:creationId xmlns:a16="http://schemas.microsoft.com/office/drawing/2014/main" id="{0FC7C168-3A82-4C45-8947-F8735ED0BC8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9696" y="3028854"/>
            <a:ext cx="6624736" cy="2776410"/>
          </a:xfrm>
          <a:prstGeom prst="rect">
            <a:avLst/>
          </a:prstGeom>
          <a:noFill/>
          <a:ln>
            <a:noFill/>
          </a:ln>
        </p:spPr>
      </p:pic>
    </p:spTree>
    <p:extLst>
      <p:ext uri="{BB962C8B-B14F-4D97-AF65-F5344CB8AC3E}">
        <p14:creationId xmlns:p14="http://schemas.microsoft.com/office/powerpoint/2010/main" val="2430751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 y="17140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8B651EBB-C595-4302-A78C-3AF4E4DB7C43}"/>
              </a:ext>
            </a:extLst>
          </p:cNvPr>
          <p:cNvSpPr txBox="1"/>
          <p:nvPr/>
        </p:nvSpPr>
        <p:spPr>
          <a:xfrm>
            <a:off x="7503855" y="188640"/>
            <a:ext cx="4660138" cy="1400383"/>
          </a:xfrm>
          <a:prstGeom prst="rect">
            <a:avLst/>
          </a:prstGeom>
          <a:noFill/>
        </p:spPr>
        <p:txBody>
          <a:bodyPr wrap="square" rtlCol="0">
            <a:spAutoFit/>
          </a:bodyPr>
          <a:lstStyle/>
          <a:p>
            <a:pPr algn="just">
              <a:spcBef>
                <a:spcPts val="1200"/>
              </a:spcBef>
              <a:spcAft>
                <a:spcPts val="300"/>
              </a:spcAft>
            </a:pPr>
            <a:r>
              <a:rPr lang="es-CO" sz="2000" b="1" smtClean="0">
                <a:solidFill>
                  <a:schemeClr val="bg1"/>
                </a:solidFill>
                <a:latin typeface="Tahoma" panose="020B0604030504040204" pitchFamily="34" charset="0"/>
                <a:ea typeface="Tahoma" panose="020B0604030504040204" pitchFamily="34" charset="0"/>
                <a:cs typeface="Tahoma" panose="020B0604030504040204" pitchFamily="34" charset="0"/>
              </a:rPr>
              <a:t>PROYECTOS RELEVANTES</a:t>
            </a:r>
            <a:endParaRPr lang="es-CO"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just">
              <a:spcBef>
                <a:spcPts val="1200"/>
              </a:spcBef>
              <a:spcAft>
                <a:spcPts val="300"/>
              </a:spcAft>
            </a:pPr>
            <a:endParaRPr lang="es-CO" sz="2000" b="1" kern="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lgn="just">
              <a:spcBef>
                <a:spcPts val="1200"/>
              </a:spcBef>
              <a:spcAft>
                <a:spcPts val="300"/>
              </a:spcAft>
            </a:pPr>
            <a:endParaRPr lang="es-CO" sz="2000" b="1" kern="1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8" name="CuadroTexto 7">
            <a:extLst>
              <a:ext uri="{FF2B5EF4-FFF2-40B4-BE49-F238E27FC236}">
                <a16:creationId xmlns:a16="http://schemas.microsoft.com/office/drawing/2014/main" id="{796C185A-346F-4F31-9433-34C35CBC1630}"/>
              </a:ext>
            </a:extLst>
          </p:cNvPr>
          <p:cNvSpPr txBox="1"/>
          <p:nvPr/>
        </p:nvSpPr>
        <p:spPr>
          <a:xfrm>
            <a:off x="-600744" y="1124744"/>
            <a:ext cx="7128792" cy="369332"/>
          </a:xfrm>
          <a:prstGeom prst="rect">
            <a:avLst/>
          </a:prstGeom>
          <a:noFill/>
        </p:spPr>
        <p:txBody>
          <a:bodyPr wrap="square">
            <a:spAutoFit/>
          </a:bodyPr>
          <a:lstStyle/>
          <a:p>
            <a:pPr lvl="2" algn="just">
              <a:spcBef>
                <a:spcPts val="1200"/>
              </a:spcBef>
              <a:spcAft>
                <a:spcPts val="300"/>
              </a:spcAft>
            </a:pPr>
            <a:r>
              <a:rPr lang="es-CO" sz="1800" b="1" smtClean="0">
                <a:effectLst/>
                <a:latin typeface="Arial" panose="020B0604020202020204" pitchFamily="34" charset="0"/>
                <a:cs typeface="Arial" panose="020B0604020202020204" pitchFamily="34" charset="0"/>
              </a:rPr>
              <a:t>4.9 Proyectos para mejora de calidad del servicio</a:t>
            </a:r>
            <a:endParaRPr lang="es-CO" sz="2000" b="1" dirty="0">
              <a:effectLst/>
              <a:latin typeface="Arial" panose="020B0604020202020204" pitchFamily="34" charset="0"/>
              <a:cs typeface="Times New Roman" panose="02020603050405020304" pitchFamily="18" charset="0"/>
            </a:endParaRPr>
          </a:p>
        </p:txBody>
      </p:sp>
      <p:sp>
        <p:nvSpPr>
          <p:cNvPr id="11" name="CuadroTexto 10">
            <a:extLst>
              <a:ext uri="{FF2B5EF4-FFF2-40B4-BE49-F238E27FC236}">
                <a16:creationId xmlns:a16="http://schemas.microsoft.com/office/drawing/2014/main" id="{63691405-A1D7-491D-8159-E96FF808C562}"/>
              </a:ext>
            </a:extLst>
          </p:cNvPr>
          <p:cNvSpPr txBox="1"/>
          <p:nvPr/>
        </p:nvSpPr>
        <p:spPr>
          <a:xfrm>
            <a:off x="224173" y="1604324"/>
            <a:ext cx="11737304" cy="923330"/>
          </a:xfrm>
          <a:prstGeom prst="rect">
            <a:avLst/>
          </a:prstGeom>
          <a:noFill/>
        </p:spPr>
        <p:txBody>
          <a:bodyPr wrap="square">
            <a:spAutoFit/>
          </a:bodyPr>
          <a:lstStyle/>
          <a:p>
            <a:pPr algn="just"/>
            <a:r>
              <a:rPr lang="es-CO" sz="1800" smtClean="0">
                <a:effectLst/>
                <a:latin typeface="Arial" panose="020B0604020202020204" pitchFamily="34" charset="0"/>
                <a:ea typeface="Times New Roman" panose="02020603050405020304" pitchFamily="18" charset="0"/>
              </a:rPr>
              <a:t>Los proyectos de calidad del servicio son de gran relevancia porque permiten mejorar considerablemente la continuidad del servicio de los usuarios de Enelar ESP en todo el departamento de Arauca. Las inversiones están proyectadas principalmente en suministro en instalación de reconectadores. </a:t>
            </a:r>
            <a:endParaRPr lang="es-CO" dirty="0"/>
          </a:p>
        </p:txBody>
      </p:sp>
      <p:pic>
        <p:nvPicPr>
          <p:cNvPr id="12" name="Imagen 11">
            <a:extLst>
              <a:ext uri="{FF2B5EF4-FFF2-40B4-BE49-F238E27FC236}">
                <a16:creationId xmlns:a16="http://schemas.microsoft.com/office/drawing/2014/main" id="{A2B05CCA-A95D-4F79-8827-4A6CF833571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1624" y="2586456"/>
            <a:ext cx="7488832" cy="3074792"/>
          </a:xfrm>
          <a:prstGeom prst="rect">
            <a:avLst/>
          </a:prstGeom>
          <a:noFill/>
          <a:ln>
            <a:noFill/>
          </a:ln>
        </p:spPr>
      </p:pic>
    </p:spTree>
    <p:extLst>
      <p:ext uri="{BB962C8B-B14F-4D97-AF65-F5344CB8AC3E}">
        <p14:creationId xmlns:p14="http://schemas.microsoft.com/office/powerpoint/2010/main" val="3852767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DISEÑOS\ENELAR 2020\PLANTILLA PRESENTACIONES 2020\seccion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336" y="35672"/>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6E7D0ED6-2E97-4EAA-9CCD-D8B4B43C7D30}"/>
              </a:ext>
            </a:extLst>
          </p:cNvPr>
          <p:cNvSpPr txBox="1"/>
          <p:nvPr/>
        </p:nvSpPr>
        <p:spPr>
          <a:xfrm>
            <a:off x="6135311" y="2736502"/>
            <a:ext cx="6167438" cy="1384995"/>
          </a:xfrm>
          <a:prstGeom prst="rect">
            <a:avLst/>
          </a:prstGeom>
          <a:noFill/>
        </p:spPr>
        <p:txBody>
          <a:bodyPr wrap="square" rtlCol="0">
            <a:spAutoFit/>
          </a:bodyPr>
          <a:lstStyle/>
          <a:p>
            <a:pPr marL="742950" indent="-742950" algn="ctr">
              <a:buAutoNum type="arabicPeriod"/>
            </a:pPr>
            <a:r>
              <a:rPr lang="es-MX" sz="3600" b="1" smtClean="0">
                <a:solidFill>
                  <a:srgbClr val="0070C0"/>
                </a:solidFill>
                <a:latin typeface="Tahoma" panose="020B0604030504040204" pitchFamily="34" charset="0"/>
                <a:ea typeface="Tahoma" panose="020B0604030504040204" pitchFamily="34" charset="0"/>
                <a:cs typeface="Tahoma" panose="020B0604030504040204" pitchFamily="34" charset="0"/>
              </a:rPr>
              <a:t>RESUMEN EJECUTIVO </a:t>
            </a:r>
            <a:endParaRPr lang="es-CO" sz="4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ctr"/>
            <a:endParaRPr lang="es-CO" sz="4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8B651EBB-C595-4302-A78C-3AF4E4DB7C43}"/>
              </a:ext>
            </a:extLst>
          </p:cNvPr>
          <p:cNvSpPr txBox="1"/>
          <p:nvPr/>
        </p:nvSpPr>
        <p:spPr>
          <a:xfrm>
            <a:off x="7503855" y="188640"/>
            <a:ext cx="4660138" cy="1400383"/>
          </a:xfrm>
          <a:prstGeom prst="rect">
            <a:avLst/>
          </a:prstGeom>
          <a:noFill/>
        </p:spPr>
        <p:txBody>
          <a:bodyPr wrap="square" rtlCol="0">
            <a:spAutoFit/>
          </a:bodyPr>
          <a:lstStyle/>
          <a:p>
            <a:pPr algn="just">
              <a:spcBef>
                <a:spcPts val="1200"/>
              </a:spcBef>
              <a:spcAft>
                <a:spcPts val="300"/>
              </a:spcAft>
            </a:pPr>
            <a:r>
              <a:rPr lang="es-CO" sz="2000" b="1" smtClean="0">
                <a:solidFill>
                  <a:schemeClr val="bg1"/>
                </a:solidFill>
                <a:latin typeface="Tahoma" panose="020B0604030504040204" pitchFamily="34" charset="0"/>
                <a:ea typeface="Tahoma" panose="020B0604030504040204" pitchFamily="34" charset="0"/>
                <a:cs typeface="Tahoma" panose="020B0604030504040204" pitchFamily="34" charset="0"/>
              </a:rPr>
              <a:t>PROYECTOS RELEVANTES</a:t>
            </a:r>
            <a:endParaRPr lang="es-CO"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just">
              <a:spcBef>
                <a:spcPts val="1200"/>
              </a:spcBef>
              <a:spcAft>
                <a:spcPts val="300"/>
              </a:spcAft>
            </a:pPr>
            <a:endParaRPr lang="es-CO" sz="2000" b="1" kern="1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lvl="0" algn="just">
              <a:spcBef>
                <a:spcPts val="1200"/>
              </a:spcBef>
              <a:spcAft>
                <a:spcPts val="300"/>
              </a:spcAft>
            </a:pPr>
            <a:endParaRPr lang="es-CO" sz="2000" b="1" kern="1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9" name="CuadroTexto 8">
            <a:extLst>
              <a:ext uri="{FF2B5EF4-FFF2-40B4-BE49-F238E27FC236}">
                <a16:creationId xmlns:a16="http://schemas.microsoft.com/office/drawing/2014/main" id="{21480AD0-575B-485A-B61E-86EEF5E1990D}"/>
              </a:ext>
            </a:extLst>
          </p:cNvPr>
          <p:cNvSpPr txBox="1"/>
          <p:nvPr/>
        </p:nvSpPr>
        <p:spPr>
          <a:xfrm>
            <a:off x="-528736" y="942692"/>
            <a:ext cx="7776864" cy="369332"/>
          </a:xfrm>
          <a:prstGeom prst="rect">
            <a:avLst/>
          </a:prstGeom>
          <a:noFill/>
        </p:spPr>
        <p:txBody>
          <a:bodyPr wrap="square">
            <a:spAutoFit/>
          </a:bodyPr>
          <a:lstStyle/>
          <a:p>
            <a:pPr lvl="2" algn="just">
              <a:spcBef>
                <a:spcPts val="1200"/>
              </a:spcBef>
              <a:spcAft>
                <a:spcPts val="300"/>
              </a:spcAft>
            </a:pPr>
            <a:r>
              <a:rPr lang="es-CO" sz="1800" b="1" smtClean="0">
                <a:effectLst/>
                <a:latin typeface="Arial" panose="020B0604020202020204" pitchFamily="34" charset="0"/>
                <a:cs typeface="Arial" panose="020B0604020202020204" pitchFamily="34" charset="0"/>
              </a:rPr>
              <a:t>4.10 Proyectos para soportes de contingencias N-1 en el SDL</a:t>
            </a:r>
            <a:endParaRPr lang="es-CO" sz="2000" b="1" dirty="0">
              <a:effectLst/>
              <a:latin typeface="Arial" panose="020B060402020202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id="{6E3ACAD8-3264-4C0B-BE17-A760F65AE60A}"/>
              </a:ext>
            </a:extLst>
          </p:cNvPr>
          <p:cNvSpPr txBox="1"/>
          <p:nvPr/>
        </p:nvSpPr>
        <p:spPr>
          <a:xfrm>
            <a:off x="407368" y="1484784"/>
            <a:ext cx="11449272" cy="1200329"/>
          </a:xfrm>
          <a:prstGeom prst="rect">
            <a:avLst/>
          </a:prstGeom>
          <a:noFill/>
        </p:spPr>
        <p:txBody>
          <a:bodyPr wrap="square">
            <a:spAutoFit/>
          </a:bodyPr>
          <a:lstStyle/>
          <a:p>
            <a:pPr algn="just"/>
            <a:r>
              <a:rPr lang="es-CO" sz="1800" smtClean="0">
                <a:effectLst/>
                <a:latin typeface="Arial" panose="020B0604020202020204" pitchFamily="34" charset="0"/>
                <a:ea typeface="Times New Roman" panose="02020603050405020304" pitchFamily="18" charset="0"/>
              </a:rPr>
              <a:t>Enelar ESP proyectó la ejecución de obras que permitan impactar en la continuidad y confiabilidad del servicio en el municipio de Arauca. Dentro de esas obras se destacan, la instalación de un nuevo transformador de potencia en la subestación Playitas y la adecuación y reconfiguración de sus alimentadores con el objetivo de ofrecer suplencia total ante una falla o mantenimiento de la subestación Arauca. </a:t>
            </a:r>
            <a:endParaRPr lang="es-CO" dirty="0"/>
          </a:p>
        </p:txBody>
      </p:sp>
      <p:pic>
        <p:nvPicPr>
          <p:cNvPr id="13" name="Imagen 12">
            <a:extLst>
              <a:ext uri="{FF2B5EF4-FFF2-40B4-BE49-F238E27FC236}">
                <a16:creationId xmlns:a16="http://schemas.microsoft.com/office/drawing/2014/main" id="{8789FC22-B5F1-4A6D-8ABD-4465B2A009D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384" y="2740210"/>
            <a:ext cx="6408712" cy="2849030"/>
          </a:xfrm>
          <a:prstGeom prst="rect">
            <a:avLst/>
          </a:prstGeom>
          <a:noFill/>
          <a:ln>
            <a:noFill/>
          </a:ln>
        </p:spPr>
      </p:pic>
      <p:sp>
        <p:nvSpPr>
          <p:cNvPr id="14" name="CuadroTexto 13">
            <a:extLst>
              <a:ext uri="{FF2B5EF4-FFF2-40B4-BE49-F238E27FC236}">
                <a16:creationId xmlns:a16="http://schemas.microsoft.com/office/drawing/2014/main" id="{01FC4B02-4A9F-48A9-B254-56C6B11BCFCD}"/>
              </a:ext>
            </a:extLst>
          </p:cNvPr>
          <p:cNvSpPr txBox="1"/>
          <p:nvPr/>
        </p:nvSpPr>
        <p:spPr>
          <a:xfrm>
            <a:off x="7102744" y="3966050"/>
            <a:ext cx="4660138" cy="1400383"/>
          </a:xfrm>
          <a:prstGeom prst="rect">
            <a:avLst/>
          </a:prstGeom>
          <a:noFill/>
        </p:spPr>
        <p:txBody>
          <a:bodyPr wrap="square" rtlCol="0">
            <a:spAutoFit/>
          </a:bodyPr>
          <a:lstStyle/>
          <a:p>
            <a:pPr lvl="1" algn="just">
              <a:spcBef>
                <a:spcPts val="1200"/>
              </a:spcBef>
              <a:spcAft>
                <a:spcPts val="300"/>
              </a:spcAft>
            </a:pPr>
            <a:r>
              <a:rPr lang="es-CO" b="1" smtClean="0">
                <a:latin typeface="Arial" panose="020B0604020202020204" pitchFamily="34" charset="0"/>
                <a:cs typeface="Arial" panose="020B0604020202020204" pitchFamily="34" charset="0"/>
              </a:rPr>
              <a:t>4.11 M</a:t>
            </a:r>
            <a:r>
              <a:rPr lang="es-CO" sz="1800" b="1" smtClean="0">
                <a:effectLst/>
                <a:latin typeface="Arial" panose="020B0604020202020204" pitchFamily="34" charset="0"/>
                <a:cs typeface="Arial" panose="020B0604020202020204" pitchFamily="34" charset="0"/>
              </a:rPr>
              <a:t>etas calidad del servicio</a:t>
            </a:r>
            <a:endParaRPr lang="es-CO" sz="1800" b="1" dirty="0">
              <a:effectLst/>
              <a:latin typeface="Arial" panose="020B0604020202020204" pitchFamily="34" charset="0"/>
              <a:cs typeface="Times New Roman" panose="02020603050405020304" pitchFamily="18" charset="0"/>
            </a:endParaRPr>
          </a:p>
          <a:p>
            <a:pPr algn="just">
              <a:spcBef>
                <a:spcPts val="1200"/>
              </a:spcBef>
              <a:spcAft>
                <a:spcPts val="300"/>
              </a:spcAft>
            </a:pPr>
            <a:endParaRPr lang="es-CO" sz="2000" b="1" kern="1600" dirty="0">
              <a:latin typeface="Tahoma" panose="020B0604030504040204" pitchFamily="34" charset="0"/>
              <a:ea typeface="Tahoma" panose="020B0604030504040204" pitchFamily="34" charset="0"/>
              <a:cs typeface="Tahoma" panose="020B0604030504040204" pitchFamily="34" charset="0"/>
            </a:endParaRPr>
          </a:p>
          <a:p>
            <a:pPr lvl="0" algn="just">
              <a:spcBef>
                <a:spcPts val="1200"/>
              </a:spcBef>
              <a:spcAft>
                <a:spcPts val="300"/>
              </a:spcAft>
            </a:pPr>
            <a:endParaRPr lang="es-CO" sz="2000" b="1" kern="1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15" name="Imagen 14">
            <a:extLst>
              <a:ext uri="{FF2B5EF4-FFF2-40B4-BE49-F238E27FC236}">
                <a16:creationId xmlns:a16="http://schemas.microsoft.com/office/drawing/2014/main" id="{164E863C-5FF8-4684-BEB7-0497BB57823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6200" y="4437112"/>
            <a:ext cx="2659388" cy="1400383"/>
          </a:xfrm>
          <a:prstGeom prst="rect">
            <a:avLst/>
          </a:prstGeom>
          <a:noFill/>
          <a:ln>
            <a:noFill/>
          </a:ln>
        </p:spPr>
      </p:pic>
    </p:spTree>
    <p:extLst>
      <p:ext uri="{BB962C8B-B14F-4D97-AF65-F5344CB8AC3E}">
        <p14:creationId xmlns:p14="http://schemas.microsoft.com/office/powerpoint/2010/main" val="329291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DISEÑOS\ENELAR 2020\PLANTILLA PRESENTACIONES 2020\seccion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4"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6E7D0ED6-2E97-4EAA-9CCD-D8B4B43C7D30}"/>
              </a:ext>
            </a:extLst>
          </p:cNvPr>
          <p:cNvSpPr txBox="1"/>
          <p:nvPr/>
        </p:nvSpPr>
        <p:spPr>
          <a:xfrm>
            <a:off x="5991808" y="1916832"/>
            <a:ext cx="6167438" cy="2677656"/>
          </a:xfrm>
          <a:prstGeom prst="rect">
            <a:avLst/>
          </a:prstGeom>
          <a:noFill/>
        </p:spPr>
        <p:txBody>
          <a:bodyPr wrap="square" rtlCol="0">
            <a:spAutoFit/>
          </a:bodyPr>
          <a:lstStyle/>
          <a:p>
            <a:pPr algn="ctr"/>
            <a:r>
              <a:rPr lang="es-CO" sz="4000" b="1">
                <a:solidFill>
                  <a:srgbClr val="0070C0"/>
                </a:solidFill>
                <a:latin typeface="Tahoma" panose="020B0604030504040204" pitchFamily="34" charset="0"/>
                <a:ea typeface="Tahoma" panose="020B0604030504040204" pitchFamily="34" charset="0"/>
                <a:cs typeface="Tahoma" panose="020B0604030504040204" pitchFamily="34" charset="0"/>
              </a:rPr>
              <a:t>5</a:t>
            </a:r>
            <a:r>
              <a:rPr lang="es-CO" sz="4000" b="1"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s-ES" sz="4000" b="1" smtClean="0">
                <a:solidFill>
                  <a:srgbClr val="0070C0"/>
                </a:solidFill>
                <a:latin typeface="Tahoma" panose="020B0604030504040204" pitchFamily="34" charset="0"/>
                <a:ea typeface="Tahoma" panose="020B0604030504040204" pitchFamily="34" charset="0"/>
                <a:cs typeface="Tahoma" panose="020B0604030504040204" pitchFamily="34" charset="0"/>
              </a:rPr>
              <a:t>AVANCE DE CUMPLIMIENTO DE METAS</a:t>
            </a:r>
            <a:endParaRPr lang="es-CO" sz="4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ctr"/>
            <a:endParaRPr lang="es-CO" sz="4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14301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95"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A41E3CC4-E928-4A09-8047-9F0446181D20}"/>
              </a:ext>
            </a:extLst>
          </p:cNvPr>
          <p:cNvSpPr txBox="1"/>
          <p:nvPr/>
        </p:nvSpPr>
        <p:spPr>
          <a:xfrm>
            <a:off x="479376" y="1124744"/>
            <a:ext cx="10225136" cy="646331"/>
          </a:xfrm>
          <a:prstGeom prst="rect">
            <a:avLst/>
          </a:prstGeom>
          <a:noFill/>
        </p:spPr>
        <p:txBody>
          <a:bodyPr wrap="square">
            <a:spAutoFit/>
          </a:bodyPr>
          <a:lstStyle/>
          <a:p>
            <a:r>
              <a:rPr lang="es-ES" sz="1800" smtClean="0">
                <a:effectLst/>
                <a:latin typeface="Arial" panose="020B0604020202020204" pitchFamily="34" charset="0"/>
                <a:ea typeface="Times New Roman" panose="02020603050405020304" pitchFamily="18" charset="0"/>
              </a:rPr>
              <a:t>Las metas de expansión de líneas, capacidad de transformación y usuarios urbanos propuestas por Enelar ESP</a:t>
            </a:r>
            <a:r>
              <a:rPr lang="es-ES" dirty="0">
                <a:latin typeface="Arial" panose="020B0604020202020204" pitchFamily="34" charset="0"/>
                <a:ea typeface="Times New Roman" panose="02020603050405020304" pitchFamily="18" charset="0"/>
              </a:rPr>
              <a:t>.</a:t>
            </a:r>
            <a:endParaRPr lang="es-CO" dirty="0"/>
          </a:p>
        </p:txBody>
      </p:sp>
      <p:sp>
        <p:nvSpPr>
          <p:cNvPr id="12" name="CuadroTexto 11">
            <a:extLst>
              <a:ext uri="{FF2B5EF4-FFF2-40B4-BE49-F238E27FC236}">
                <a16:creationId xmlns:a16="http://schemas.microsoft.com/office/drawing/2014/main" id="{8195C6AA-C516-42E9-B76B-EA2223E7544D}"/>
              </a:ext>
            </a:extLst>
          </p:cNvPr>
          <p:cNvSpPr txBox="1"/>
          <p:nvPr/>
        </p:nvSpPr>
        <p:spPr>
          <a:xfrm>
            <a:off x="479376" y="1928078"/>
            <a:ext cx="6177516" cy="307777"/>
          </a:xfrm>
          <a:prstGeom prst="rect">
            <a:avLst/>
          </a:prstGeom>
          <a:noFill/>
        </p:spPr>
        <p:txBody>
          <a:bodyPr wrap="square">
            <a:spAutoFit/>
          </a:bodyPr>
          <a:lstStyle/>
          <a:p>
            <a:r>
              <a:rPr lang="es-CO" sz="1400" dirty="0" smtClean="0">
                <a:effectLst/>
                <a:latin typeface="Arial" panose="020B0604020202020204" pitchFamily="34" charset="0"/>
                <a:ea typeface="Times New Roman" panose="02020603050405020304" pitchFamily="18" charset="0"/>
                <a:cs typeface="Arial" panose="020B0604020202020204" pitchFamily="34" charset="0"/>
              </a:rPr>
              <a:t>Metas de expansión del sistema</a:t>
            </a:r>
            <a:r>
              <a:rPr lang="es-CO" sz="1400" dirty="0">
                <a:effectLst/>
                <a:latin typeface="Times New Roman" panose="02020603050405020304" pitchFamily="18" charset="0"/>
                <a:ea typeface="Times New Roman" panose="02020603050405020304" pitchFamily="18" charset="0"/>
                <a:cs typeface="Arial" panose="020B0604020202020204" pitchFamily="34" charset="0"/>
              </a:rPr>
              <a:t>:</a:t>
            </a:r>
            <a:endParaRPr lang="es-CO" sz="1400" dirty="0"/>
          </a:p>
        </p:txBody>
      </p:sp>
      <p:sp>
        <p:nvSpPr>
          <p:cNvPr id="16" name="CuadroTexto 15">
            <a:extLst>
              <a:ext uri="{FF2B5EF4-FFF2-40B4-BE49-F238E27FC236}">
                <a16:creationId xmlns:a16="http://schemas.microsoft.com/office/drawing/2014/main" id="{949E3664-47F5-47FE-ADA4-CA927AE4D8E3}"/>
              </a:ext>
            </a:extLst>
          </p:cNvPr>
          <p:cNvSpPr txBox="1"/>
          <p:nvPr/>
        </p:nvSpPr>
        <p:spPr>
          <a:xfrm>
            <a:off x="422540" y="3543262"/>
            <a:ext cx="6177516" cy="307777"/>
          </a:xfrm>
          <a:prstGeom prst="rect">
            <a:avLst/>
          </a:prstGeom>
          <a:noFill/>
        </p:spPr>
        <p:txBody>
          <a:bodyPr wrap="square">
            <a:spAutoFit/>
          </a:bodyPr>
          <a:lstStyle/>
          <a:p>
            <a:r>
              <a:rPr lang="es-CO" sz="1400" smtClean="0">
                <a:effectLst/>
                <a:latin typeface="Arial" panose="020B0604020202020204" pitchFamily="34" charset="0"/>
                <a:ea typeface="Times New Roman" panose="02020603050405020304" pitchFamily="18" charset="0"/>
                <a:cs typeface="Arial" panose="020B0604020202020204" pitchFamily="34" charset="0"/>
              </a:rPr>
              <a:t>Avance de cumplimiento de metas de expansión</a:t>
            </a:r>
            <a:r>
              <a:rPr lang="es-CO" sz="1400" dirty="0">
                <a:effectLst/>
                <a:latin typeface="Times New Roman" panose="02020603050405020304" pitchFamily="18" charset="0"/>
                <a:ea typeface="Times New Roman" panose="02020603050405020304" pitchFamily="18" charset="0"/>
                <a:cs typeface="Arial" panose="020B0604020202020204" pitchFamily="34" charset="0"/>
              </a:rPr>
              <a:t>:</a:t>
            </a:r>
            <a:endParaRPr lang="es-CO" sz="1400" dirty="0"/>
          </a:p>
        </p:txBody>
      </p:sp>
      <p:sp>
        <p:nvSpPr>
          <p:cNvPr id="19" name="CuadroTexto 18">
            <a:extLst>
              <a:ext uri="{FF2B5EF4-FFF2-40B4-BE49-F238E27FC236}">
                <a16:creationId xmlns:a16="http://schemas.microsoft.com/office/drawing/2014/main" id="{A128FAF7-3DC8-4119-958A-EAA33EAE437B}"/>
              </a:ext>
            </a:extLst>
          </p:cNvPr>
          <p:cNvSpPr txBox="1"/>
          <p:nvPr/>
        </p:nvSpPr>
        <p:spPr>
          <a:xfrm>
            <a:off x="6865429" y="1928077"/>
            <a:ext cx="4415147" cy="307777"/>
          </a:xfrm>
          <a:prstGeom prst="rect">
            <a:avLst/>
          </a:prstGeom>
          <a:noFill/>
        </p:spPr>
        <p:txBody>
          <a:bodyPr wrap="square">
            <a:spAutoFit/>
          </a:bodyPr>
          <a:lstStyle/>
          <a:p>
            <a:r>
              <a:rPr lang="es-CO" sz="1400" smtClean="0">
                <a:effectLst/>
                <a:latin typeface="Arial" panose="020B0604020202020204" pitchFamily="34" charset="0"/>
                <a:ea typeface="Times New Roman" panose="02020603050405020304" pitchFamily="18" charset="0"/>
                <a:cs typeface="Arial" panose="020B0604020202020204" pitchFamily="34" charset="0"/>
              </a:rPr>
              <a:t>Comparación valor meta-real calidad del servicio</a:t>
            </a:r>
            <a:r>
              <a:rPr lang="es-CO" sz="1400" dirty="0">
                <a:effectLst/>
                <a:latin typeface="Arial" panose="020B0604020202020204" pitchFamily="34" charset="0"/>
                <a:ea typeface="Times New Roman" panose="02020603050405020304" pitchFamily="18" charset="0"/>
                <a:cs typeface="Arial" panose="020B0604020202020204" pitchFamily="34" charset="0"/>
              </a:rPr>
              <a:t>:</a:t>
            </a:r>
            <a:endParaRPr lang="es-CO" sz="1400" dirty="0">
              <a:latin typeface="Arial" panose="020B060402020202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id="{AB9851A2-87E2-4E4C-A3BB-ACE7902DDC9C}"/>
              </a:ext>
            </a:extLst>
          </p:cNvPr>
          <p:cNvSpPr txBox="1"/>
          <p:nvPr/>
        </p:nvSpPr>
        <p:spPr>
          <a:xfrm>
            <a:off x="6558436" y="219223"/>
            <a:ext cx="6469910" cy="369332"/>
          </a:xfrm>
          <a:prstGeom prst="rect">
            <a:avLst/>
          </a:prstGeom>
          <a:noFill/>
        </p:spPr>
        <p:txBody>
          <a:bodyPr wrap="square">
            <a:spAutoFit/>
          </a:bodyPr>
          <a:lstStyle/>
          <a:p>
            <a:pPr algn="ctr"/>
            <a:r>
              <a:rPr lang="es-ES" sz="1800" b="1" smtClean="0">
                <a:solidFill>
                  <a:schemeClr val="bg1"/>
                </a:solidFill>
                <a:latin typeface="Tahoma" panose="020B0604030504040204" pitchFamily="34" charset="0"/>
                <a:ea typeface="Tahoma" panose="020B0604030504040204" pitchFamily="34" charset="0"/>
                <a:cs typeface="Tahoma" panose="020B0604030504040204" pitchFamily="34" charset="0"/>
              </a:rPr>
              <a:t>AVANCE DE CUMPLIMIENTO DE METAS</a:t>
            </a:r>
            <a:endParaRPr lang="es-CO" sz="1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2992103536"/>
              </p:ext>
            </p:extLst>
          </p:nvPr>
        </p:nvGraphicFramePr>
        <p:xfrm>
          <a:off x="562267" y="2458223"/>
          <a:ext cx="5397500" cy="847725"/>
        </p:xfrm>
        <a:graphic>
          <a:graphicData uri="http://schemas.openxmlformats.org/drawingml/2006/table">
            <a:tbl>
              <a:tblPr firstRow="1" firstCol="1" bandRow="1"/>
              <a:tblGrid>
                <a:gridCol w="3048000">
                  <a:extLst>
                    <a:ext uri="{9D8B030D-6E8A-4147-A177-3AD203B41FA5}">
                      <a16:colId xmlns:a16="http://schemas.microsoft.com/office/drawing/2014/main" val="2207117042"/>
                    </a:ext>
                  </a:extLst>
                </a:gridCol>
                <a:gridCol w="571500">
                  <a:extLst>
                    <a:ext uri="{9D8B030D-6E8A-4147-A177-3AD203B41FA5}">
                      <a16:colId xmlns:a16="http://schemas.microsoft.com/office/drawing/2014/main" val="1800305254"/>
                    </a:ext>
                  </a:extLst>
                </a:gridCol>
                <a:gridCol w="571500">
                  <a:extLst>
                    <a:ext uri="{9D8B030D-6E8A-4147-A177-3AD203B41FA5}">
                      <a16:colId xmlns:a16="http://schemas.microsoft.com/office/drawing/2014/main" val="377828914"/>
                    </a:ext>
                  </a:extLst>
                </a:gridCol>
                <a:gridCol w="1206500">
                  <a:extLst>
                    <a:ext uri="{9D8B030D-6E8A-4147-A177-3AD203B41FA5}">
                      <a16:colId xmlns:a16="http://schemas.microsoft.com/office/drawing/2014/main" val="1596072466"/>
                    </a:ext>
                  </a:extLst>
                </a:gridCol>
              </a:tblGrid>
              <a:tr h="304800">
                <a:tc>
                  <a:txBody>
                    <a:bodyPr/>
                    <a:lstStyle/>
                    <a:p>
                      <a:pPr algn="ctr">
                        <a:spcAft>
                          <a:spcPts val="0"/>
                        </a:spcAft>
                      </a:pPr>
                      <a:r>
                        <a:rPr lang="es-CO" sz="900" b="1" dirty="0">
                          <a:solidFill>
                            <a:srgbClr val="000000"/>
                          </a:solidFill>
                          <a:effectLst/>
                          <a:latin typeface="Arial" panose="020B0604020202020204" pitchFamily="34" charset="0"/>
                          <a:ea typeface="Times New Roman" panose="02020603050405020304" pitchFamily="18" charset="0"/>
                        </a:rPr>
                        <a:t>Descripción</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a:spcAft>
                          <a:spcPts val="0"/>
                        </a:spcAft>
                      </a:pPr>
                      <a:r>
                        <a:rPr lang="es-CO" sz="900" b="1" smtClean="0">
                          <a:solidFill>
                            <a:srgbClr val="000000"/>
                          </a:solidFill>
                          <a:effectLst/>
                          <a:latin typeface="Arial" panose="020B0604020202020204" pitchFamily="34" charset="0"/>
                          <a:ea typeface="Times New Roman" panose="02020603050405020304" pitchFamily="18" charset="0"/>
                        </a:rPr>
                        <a:t>Año 2017</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a:spcAft>
                          <a:spcPts val="0"/>
                        </a:spcAft>
                      </a:pPr>
                      <a:r>
                        <a:rPr lang="es-CO" sz="900" b="1" smtClean="0">
                          <a:solidFill>
                            <a:srgbClr val="000000"/>
                          </a:solidFill>
                          <a:effectLst/>
                          <a:latin typeface="Arial" panose="020B0604020202020204" pitchFamily="34" charset="0"/>
                          <a:ea typeface="Times New Roman" panose="02020603050405020304" pitchFamily="18" charset="0"/>
                        </a:rPr>
                        <a:t>Año 2023</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a:spcAft>
                          <a:spcPts val="0"/>
                        </a:spcAft>
                      </a:pPr>
                      <a:r>
                        <a:rPr lang="es-CO" sz="900" b="1" smtClean="0">
                          <a:solidFill>
                            <a:srgbClr val="000000"/>
                          </a:solidFill>
                          <a:effectLst/>
                          <a:latin typeface="Arial" panose="020B0604020202020204" pitchFamily="34" charset="0"/>
                          <a:ea typeface="Times New Roman" panose="02020603050405020304" pitchFamily="18" charset="0"/>
                        </a:rPr>
                        <a:t>Meta de variación proyectada</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205855045"/>
                  </a:ext>
                </a:extLst>
              </a:tr>
              <a:tr h="180975">
                <a:tc>
                  <a:txBody>
                    <a:bodyPr/>
                    <a:lstStyle/>
                    <a:p>
                      <a:pPr algn="ctr">
                        <a:spcAft>
                          <a:spcPts val="0"/>
                        </a:spcAft>
                      </a:pPr>
                      <a:r>
                        <a:rPr lang="es-CO" sz="1100" smtClean="0">
                          <a:solidFill>
                            <a:srgbClr val="000000"/>
                          </a:solidFill>
                          <a:effectLst/>
                          <a:latin typeface="Arial" panose="020B0604020202020204" pitchFamily="34" charset="0"/>
                          <a:ea typeface="Times New Roman" panose="02020603050405020304" pitchFamily="18" charset="0"/>
                        </a:rPr>
                        <a:t>Expansión de líneas de nivel 4,3,2,1 (</a:t>
                      </a:r>
                      <a:r>
                        <a:rPr lang="es-CO" sz="1100" dirty="0">
                          <a:solidFill>
                            <a:srgbClr val="000000"/>
                          </a:solidFill>
                          <a:effectLst/>
                          <a:latin typeface="Arial" panose="020B0604020202020204" pitchFamily="34" charset="0"/>
                          <a:ea typeface="Times New Roman" panose="02020603050405020304" pitchFamily="18" charset="0"/>
                        </a:rPr>
                        <a:t>km)</a:t>
                      </a:r>
                      <a:endParaRPr lang="es-CO" sz="1200" dirty="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8168</a:t>
                      </a:r>
                      <a:endParaRPr lang="es-CO"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8605</a:t>
                      </a:r>
                      <a:endParaRPr lang="es-CO"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dirty="0">
                          <a:solidFill>
                            <a:srgbClr val="000000"/>
                          </a:solidFill>
                          <a:effectLst/>
                          <a:latin typeface="Arial" panose="020B0604020202020204" pitchFamily="34" charset="0"/>
                          <a:ea typeface="Times New Roman" panose="02020603050405020304" pitchFamily="18" charset="0"/>
                        </a:rPr>
                        <a:t>5.35%</a:t>
                      </a:r>
                      <a:endParaRPr lang="es-CO" sz="1200" dirty="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7256416"/>
                  </a:ext>
                </a:extLst>
              </a:tr>
              <a:tr h="180975">
                <a:tc>
                  <a:txBody>
                    <a:bodyPr/>
                    <a:lstStyle/>
                    <a:p>
                      <a:pPr algn="ctr">
                        <a:spcAft>
                          <a:spcPts val="0"/>
                        </a:spcAft>
                      </a:pPr>
                      <a:r>
                        <a:rPr lang="es-CO" sz="1100" dirty="0" smtClean="0">
                          <a:solidFill>
                            <a:srgbClr val="000000"/>
                          </a:solidFill>
                          <a:effectLst/>
                          <a:latin typeface="Arial" panose="020B0604020202020204" pitchFamily="34" charset="0"/>
                          <a:ea typeface="Times New Roman" panose="02020603050405020304" pitchFamily="18" charset="0"/>
                        </a:rPr>
                        <a:t>Ampliación capacidad de transformación (</a:t>
                      </a:r>
                      <a:r>
                        <a:rPr lang="es-CO" sz="1100" dirty="0">
                          <a:solidFill>
                            <a:srgbClr val="000000"/>
                          </a:solidFill>
                          <a:effectLst/>
                          <a:latin typeface="Arial" panose="020B0604020202020204" pitchFamily="34" charset="0"/>
                          <a:ea typeface="Times New Roman" panose="02020603050405020304" pitchFamily="18" charset="0"/>
                        </a:rPr>
                        <a:t>MVA)</a:t>
                      </a:r>
                      <a:endParaRPr lang="es-CO" sz="1200" dirty="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118</a:t>
                      </a:r>
                      <a:endParaRPr lang="es-CO"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209.5</a:t>
                      </a:r>
                      <a:endParaRPr lang="es-CO"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77.54%</a:t>
                      </a:r>
                      <a:endParaRPr lang="es-CO"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2338114"/>
                  </a:ext>
                </a:extLst>
              </a:tr>
              <a:tr h="180975">
                <a:tc>
                  <a:txBody>
                    <a:bodyPr/>
                    <a:lstStyle/>
                    <a:p>
                      <a:pPr algn="ctr">
                        <a:spcAft>
                          <a:spcPts val="0"/>
                        </a:spcAft>
                      </a:pPr>
                      <a:r>
                        <a:rPr lang="es-CO" sz="1100" smtClean="0">
                          <a:solidFill>
                            <a:srgbClr val="000000"/>
                          </a:solidFill>
                          <a:effectLst/>
                          <a:latin typeface="Arial" panose="020B0604020202020204" pitchFamily="34" charset="0"/>
                          <a:ea typeface="Times New Roman" panose="02020603050405020304" pitchFamily="18" charset="0"/>
                        </a:rPr>
                        <a:t>Aumento de usuarios en área urbana (</a:t>
                      </a:r>
                      <a:r>
                        <a:rPr lang="es-CO" sz="1100" dirty="0" err="1">
                          <a:solidFill>
                            <a:srgbClr val="000000"/>
                          </a:solidFill>
                          <a:effectLst/>
                          <a:latin typeface="Arial" panose="020B0604020202020204" pitchFamily="34" charset="0"/>
                          <a:ea typeface="Times New Roman" panose="02020603050405020304" pitchFamily="18" charset="0"/>
                        </a:rPr>
                        <a:t>und</a:t>
                      </a:r>
                      <a:r>
                        <a:rPr lang="es-CO" sz="1100" dirty="0">
                          <a:solidFill>
                            <a:srgbClr val="000000"/>
                          </a:solidFill>
                          <a:effectLst/>
                          <a:latin typeface="Arial" panose="020B0604020202020204" pitchFamily="34" charset="0"/>
                          <a:ea typeface="Times New Roman" panose="02020603050405020304" pitchFamily="18" charset="0"/>
                        </a:rPr>
                        <a:t>)</a:t>
                      </a:r>
                      <a:endParaRPr lang="es-CO" sz="1200" dirty="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56280</a:t>
                      </a:r>
                      <a:endParaRPr lang="es-CO"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67423</a:t>
                      </a:r>
                      <a:endParaRPr lang="es-CO"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dirty="0">
                          <a:solidFill>
                            <a:srgbClr val="000000"/>
                          </a:solidFill>
                          <a:effectLst/>
                          <a:latin typeface="Arial" panose="020B0604020202020204" pitchFamily="34" charset="0"/>
                          <a:ea typeface="Times New Roman" panose="02020603050405020304" pitchFamily="18" charset="0"/>
                        </a:rPr>
                        <a:t>19.80%</a:t>
                      </a:r>
                      <a:endParaRPr lang="es-CO" sz="1200" dirty="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3061920"/>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4107453956"/>
              </p:ext>
            </p:extLst>
          </p:nvPr>
        </p:nvGraphicFramePr>
        <p:xfrm>
          <a:off x="6960096" y="2458223"/>
          <a:ext cx="3543300" cy="571500"/>
        </p:xfrm>
        <a:graphic>
          <a:graphicData uri="http://schemas.openxmlformats.org/drawingml/2006/table">
            <a:tbl>
              <a:tblPr firstRow="1" firstCol="1" bandRow="1"/>
              <a:tblGrid>
                <a:gridCol w="1435100">
                  <a:extLst>
                    <a:ext uri="{9D8B030D-6E8A-4147-A177-3AD203B41FA5}">
                      <a16:colId xmlns:a16="http://schemas.microsoft.com/office/drawing/2014/main" val="1959668112"/>
                    </a:ext>
                  </a:extLst>
                </a:gridCol>
                <a:gridCol w="1092200">
                  <a:extLst>
                    <a:ext uri="{9D8B030D-6E8A-4147-A177-3AD203B41FA5}">
                      <a16:colId xmlns:a16="http://schemas.microsoft.com/office/drawing/2014/main" val="2712936391"/>
                    </a:ext>
                  </a:extLst>
                </a:gridCol>
                <a:gridCol w="1016000">
                  <a:extLst>
                    <a:ext uri="{9D8B030D-6E8A-4147-A177-3AD203B41FA5}">
                      <a16:colId xmlns:a16="http://schemas.microsoft.com/office/drawing/2014/main" val="467273950"/>
                    </a:ext>
                  </a:extLst>
                </a:gridCol>
              </a:tblGrid>
              <a:tr h="190500">
                <a:tc>
                  <a:txBody>
                    <a:bodyPr/>
                    <a:lstStyle/>
                    <a:p>
                      <a:pPr algn="ctr">
                        <a:spcAft>
                          <a:spcPts val="0"/>
                        </a:spcAft>
                      </a:pPr>
                      <a:r>
                        <a:rPr lang="es-CO" sz="900" b="1" smtClean="0">
                          <a:solidFill>
                            <a:srgbClr val="000000"/>
                          </a:solidFill>
                          <a:effectLst/>
                          <a:latin typeface="Arial" panose="020B0604020202020204" pitchFamily="34" charset="0"/>
                          <a:ea typeface="Times New Roman" panose="02020603050405020304" pitchFamily="18" charset="0"/>
                        </a:rPr>
                        <a:t>Indicador de calidad</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a:spcAft>
                          <a:spcPts val="0"/>
                        </a:spcAft>
                      </a:pPr>
                      <a:r>
                        <a:rPr lang="es-CO" sz="900" b="1" smtClean="0">
                          <a:solidFill>
                            <a:srgbClr val="000000"/>
                          </a:solidFill>
                          <a:effectLst/>
                          <a:latin typeface="Arial" panose="020B0604020202020204" pitchFamily="34" charset="0"/>
                          <a:ea typeface="Times New Roman" panose="02020603050405020304" pitchFamily="18" charset="0"/>
                        </a:rPr>
                        <a:t>Valor Meta 2021</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a:spcAft>
                          <a:spcPts val="0"/>
                        </a:spcAft>
                      </a:pPr>
                      <a:r>
                        <a:rPr lang="es-CO" sz="900" b="1" smtClean="0">
                          <a:solidFill>
                            <a:srgbClr val="000000"/>
                          </a:solidFill>
                          <a:effectLst/>
                          <a:latin typeface="Arial" panose="020B0604020202020204" pitchFamily="34" charset="0"/>
                          <a:ea typeface="Times New Roman" panose="02020603050405020304" pitchFamily="18" charset="0"/>
                        </a:rPr>
                        <a:t>Valor Real 2021</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430838898"/>
                  </a:ext>
                </a:extLst>
              </a:tr>
              <a:tr h="190500">
                <a:tc>
                  <a:txBody>
                    <a:bodyPr/>
                    <a:lstStyle/>
                    <a:p>
                      <a:pPr>
                        <a:spcAft>
                          <a:spcPts val="0"/>
                        </a:spcAft>
                      </a:pPr>
                      <a:r>
                        <a:rPr lang="es-CO" sz="1100" smtClean="0">
                          <a:solidFill>
                            <a:srgbClr val="000000"/>
                          </a:solidFill>
                          <a:effectLst/>
                          <a:latin typeface="Calibri" panose="020F0502020204030204" pitchFamily="34" charset="0"/>
                          <a:ea typeface="Times New Roman" panose="02020603050405020304" pitchFamily="18" charset="0"/>
                        </a:rPr>
                        <a:t>SAIFI 2021 (</a:t>
                      </a:r>
                      <a:r>
                        <a:rPr lang="es-CO" sz="1100" dirty="0">
                          <a:solidFill>
                            <a:srgbClr val="000000"/>
                          </a:solidFill>
                          <a:effectLst/>
                          <a:latin typeface="Calibri" panose="020F0502020204030204" pitchFamily="34" charset="0"/>
                          <a:ea typeface="Times New Roman" panose="02020603050405020304" pitchFamily="18" charset="0"/>
                        </a:rPr>
                        <a:t>veces)</a:t>
                      </a:r>
                      <a:endParaRPr lang="es-CO" sz="1200" dirty="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CO" sz="1100">
                          <a:solidFill>
                            <a:srgbClr val="000000"/>
                          </a:solidFill>
                          <a:effectLst/>
                          <a:latin typeface="Calibri" panose="020F0502020204030204" pitchFamily="34" charset="0"/>
                          <a:ea typeface="Times New Roman" panose="02020603050405020304" pitchFamily="18" charset="0"/>
                        </a:rPr>
                        <a:t>15,7</a:t>
                      </a:r>
                      <a:endParaRPr lang="es-CO"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CO" sz="1100">
                          <a:solidFill>
                            <a:srgbClr val="000000"/>
                          </a:solidFill>
                          <a:effectLst/>
                          <a:latin typeface="Calibri" panose="020F0502020204030204" pitchFamily="34" charset="0"/>
                          <a:ea typeface="Times New Roman" panose="02020603050405020304" pitchFamily="18" charset="0"/>
                        </a:rPr>
                        <a:t>30,9</a:t>
                      </a:r>
                      <a:endParaRPr lang="es-CO"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5313800"/>
                  </a:ext>
                </a:extLst>
              </a:tr>
              <a:tr h="190500">
                <a:tc>
                  <a:txBody>
                    <a:bodyPr/>
                    <a:lstStyle/>
                    <a:p>
                      <a:pPr>
                        <a:spcAft>
                          <a:spcPts val="0"/>
                        </a:spcAft>
                      </a:pPr>
                      <a:r>
                        <a:rPr lang="es-CO" sz="1100" smtClean="0">
                          <a:solidFill>
                            <a:srgbClr val="000000"/>
                          </a:solidFill>
                          <a:effectLst/>
                          <a:latin typeface="Calibri" panose="020F0502020204030204" pitchFamily="34" charset="0"/>
                          <a:ea typeface="Times New Roman" panose="02020603050405020304" pitchFamily="18" charset="0"/>
                        </a:rPr>
                        <a:t>SAIDI 2021 (</a:t>
                      </a:r>
                      <a:r>
                        <a:rPr lang="es-CO" sz="1100" dirty="0">
                          <a:solidFill>
                            <a:srgbClr val="000000"/>
                          </a:solidFill>
                          <a:effectLst/>
                          <a:latin typeface="Calibri" panose="020F0502020204030204" pitchFamily="34" charset="0"/>
                          <a:ea typeface="Times New Roman" panose="02020603050405020304" pitchFamily="18" charset="0"/>
                        </a:rPr>
                        <a:t>horas)</a:t>
                      </a:r>
                      <a:endParaRPr lang="es-CO" sz="1200" dirty="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CO" sz="1100">
                          <a:solidFill>
                            <a:srgbClr val="000000"/>
                          </a:solidFill>
                          <a:effectLst/>
                          <a:latin typeface="Calibri" panose="020F0502020204030204" pitchFamily="34" charset="0"/>
                          <a:ea typeface="Times New Roman" panose="02020603050405020304" pitchFamily="18" charset="0"/>
                        </a:rPr>
                        <a:t>90,4</a:t>
                      </a:r>
                      <a:endParaRPr lang="es-CO"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CO" sz="1100" dirty="0">
                          <a:solidFill>
                            <a:srgbClr val="000000"/>
                          </a:solidFill>
                          <a:effectLst/>
                          <a:latin typeface="Calibri" panose="020F0502020204030204" pitchFamily="34" charset="0"/>
                          <a:ea typeface="Times New Roman" panose="02020603050405020304" pitchFamily="18" charset="0"/>
                        </a:rPr>
                        <a:t>64,0</a:t>
                      </a:r>
                      <a:endParaRPr lang="es-CO" sz="1200" dirty="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3396109"/>
                  </a:ext>
                </a:extLst>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2870478484"/>
              </p:ext>
            </p:extLst>
          </p:nvPr>
        </p:nvGraphicFramePr>
        <p:xfrm>
          <a:off x="596381" y="4153286"/>
          <a:ext cx="10972798" cy="1066800"/>
        </p:xfrm>
        <a:graphic>
          <a:graphicData uri="http://schemas.openxmlformats.org/drawingml/2006/table">
            <a:tbl>
              <a:tblPr firstRow="1" firstCol="1" bandRow="1"/>
              <a:tblGrid>
                <a:gridCol w="5331652">
                  <a:extLst>
                    <a:ext uri="{9D8B030D-6E8A-4147-A177-3AD203B41FA5}">
                      <a16:colId xmlns:a16="http://schemas.microsoft.com/office/drawing/2014/main" val="1544381683"/>
                    </a:ext>
                  </a:extLst>
                </a:gridCol>
                <a:gridCol w="1332364">
                  <a:extLst>
                    <a:ext uri="{9D8B030D-6E8A-4147-A177-3AD203B41FA5}">
                      <a16:colId xmlns:a16="http://schemas.microsoft.com/office/drawing/2014/main" val="3400440715"/>
                    </a:ext>
                  </a:extLst>
                </a:gridCol>
                <a:gridCol w="1510159">
                  <a:extLst>
                    <a:ext uri="{9D8B030D-6E8A-4147-A177-3AD203B41FA5}">
                      <a16:colId xmlns:a16="http://schemas.microsoft.com/office/drawing/2014/main" val="459801625"/>
                    </a:ext>
                  </a:extLst>
                </a:gridCol>
                <a:gridCol w="1332364">
                  <a:extLst>
                    <a:ext uri="{9D8B030D-6E8A-4147-A177-3AD203B41FA5}">
                      <a16:colId xmlns:a16="http://schemas.microsoft.com/office/drawing/2014/main" val="3983433961"/>
                    </a:ext>
                  </a:extLst>
                </a:gridCol>
                <a:gridCol w="1466259">
                  <a:extLst>
                    <a:ext uri="{9D8B030D-6E8A-4147-A177-3AD203B41FA5}">
                      <a16:colId xmlns:a16="http://schemas.microsoft.com/office/drawing/2014/main" val="3755668671"/>
                    </a:ext>
                  </a:extLst>
                </a:gridCol>
              </a:tblGrid>
              <a:tr h="466725">
                <a:tc>
                  <a:txBody>
                    <a:bodyPr/>
                    <a:lstStyle/>
                    <a:p>
                      <a:pPr algn="ctr">
                        <a:spcAft>
                          <a:spcPts val="0"/>
                        </a:spcAft>
                      </a:pPr>
                      <a:r>
                        <a:rPr lang="es-CO" sz="1050" b="1" dirty="0">
                          <a:solidFill>
                            <a:srgbClr val="000000"/>
                          </a:solidFill>
                          <a:effectLst/>
                          <a:latin typeface="Arial" panose="020B0604020202020204" pitchFamily="34" charset="0"/>
                          <a:ea typeface="Times New Roman" panose="02020603050405020304" pitchFamily="18" charset="0"/>
                        </a:rPr>
                        <a:t>Descripción</a:t>
                      </a:r>
                      <a:endParaRPr lang="es-CO" sz="16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a:spcAft>
                          <a:spcPts val="0"/>
                        </a:spcAft>
                      </a:pPr>
                      <a:r>
                        <a:rPr lang="es-CO" sz="1050" b="1">
                          <a:solidFill>
                            <a:srgbClr val="000000"/>
                          </a:solidFill>
                          <a:effectLst/>
                          <a:latin typeface="Arial" panose="020B0604020202020204" pitchFamily="34" charset="0"/>
                          <a:ea typeface="Times New Roman" panose="02020603050405020304" pitchFamily="18" charset="0"/>
                        </a:rPr>
                        <a:t>Año 2017</a:t>
                      </a:r>
                      <a:endParaRPr lang="es-CO" sz="16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a:spcAft>
                          <a:spcPts val="0"/>
                        </a:spcAft>
                      </a:pPr>
                      <a:r>
                        <a:rPr lang="es-CO" sz="1050" b="1">
                          <a:solidFill>
                            <a:srgbClr val="000000"/>
                          </a:solidFill>
                          <a:effectLst/>
                          <a:latin typeface="Arial" panose="020B0604020202020204" pitchFamily="34" charset="0"/>
                          <a:ea typeface="Times New Roman" panose="02020603050405020304" pitchFamily="18" charset="0"/>
                        </a:rPr>
                        <a:t>Meta Año 2023</a:t>
                      </a:r>
                      <a:endParaRPr lang="es-CO" sz="16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a:spcAft>
                          <a:spcPts val="0"/>
                        </a:spcAft>
                      </a:pPr>
                      <a:r>
                        <a:rPr lang="es-CO" sz="1050" b="1">
                          <a:solidFill>
                            <a:srgbClr val="000000"/>
                          </a:solidFill>
                          <a:effectLst/>
                          <a:latin typeface="Arial" panose="020B0604020202020204" pitchFamily="34" charset="0"/>
                          <a:ea typeface="Times New Roman" panose="02020603050405020304" pitchFamily="18" charset="0"/>
                        </a:rPr>
                        <a:t>Año 2021</a:t>
                      </a:r>
                      <a:endParaRPr lang="es-CO" sz="16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a:spcAft>
                          <a:spcPts val="0"/>
                        </a:spcAft>
                      </a:pPr>
                      <a:r>
                        <a:rPr lang="es-CO" sz="1050" b="1">
                          <a:solidFill>
                            <a:srgbClr val="000000"/>
                          </a:solidFill>
                          <a:effectLst/>
                          <a:latin typeface="Arial" panose="020B0604020202020204" pitchFamily="34" charset="0"/>
                          <a:ea typeface="Times New Roman" panose="02020603050405020304" pitchFamily="18" charset="0"/>
                        </a:rPr>
                        <a:t>Meta de variación proyectada</a:t>
                      </a:r>
                      <a:endParaRPr lang="es-CO" sz="16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946851651"/>
                  </a:ext>
                </a:extLst>
              </a:tr>
              <a:tr h="200025">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Expansión de líneas de nivel 4,3,2,1 (km)</a:t>
                      </a:r>
                      <a:endParaRPr lang="es-CO" sz="16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8168.00</a:t>
                      </a:r>
                      <a:endParaRPr lang="es-CO" sz="16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8605.00</a:t>
                      </a:r>
                      <a:endParaRPr lang="es-CO" sz="16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9576.00</a:t>
                      </a:r>
                      <a:endParaRPr lang="es-CO" sz="16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17.24%</a:t>
                      </a:r>
                      <a:endParaRPr lang="es-CO" sz="16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0490296"/>
                  </a:ext>
                </a:extLst>
              </a:tr>
              <a:tr h="200025">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Ampliación capacidad de transformación (MVA)</a:t>
                      </a:r>
                      <a:endParaRPr lang="es-CO" sz="16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118.00</a:t>
                      </a:r>
                      <a:endParaRPr lang="es-CO" sz="16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209.50</a:t>
                      </a:r>
                      <a:endParaRPr lang="es-CO" sz="16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135.25</a:t>
                      </a:r>
                      <a:endParaRPr lang="es-CO" sz="16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14.62%</a:t>
                      </a:r>
                      <a:endParaRPr lang="es-CO" sz="16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2232504"/>
                  </a:ext>
                </a:extLst>
              </a:tr>
              <a:tr h="200025">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Aumento de usuarios en área urbana (und)</a:t>
                      </a:r>
                      <a:endParaRPr lang="es-CO" sz="16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56280.00</a:t>
                      </a:r>
                      <a:endParaRPr lang="es-CO" sz="16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67423.00</a:t>
                      </a:r>
                      <a:endParaRPr lang="es-CO" sz="16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a:solidFill>
                            <a:srgbClr val="000000"/>
                          </a:solidFill>
                          <a:effectLst/>
                          <a:latin typeface="Arial" panose="020B0604020202020204" pitchFamily="34" charset="0"/>
                          <a:ea typeface="Times New Roman" panose="02020603050405020304" pitchFamily="18" charset="0"/>
                        </a:rPr>
                        <a:t>68301.00</a:t>
                      </a:r>
                      <a:endParaRPr lang="es-CO" sz="16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050" dirty="0">
                          <a:solidFill>
                            <a:srgbClr val="000000"/>
                          </a:solidFill>
                          <a:effectLst/>
                          <a:latin typeface="Arial" panose="020B0604020202020204" pitchFamily="34" charset="0"/>
                          <a:ea typeface="Times New Roman" panose="02020603050405020304" pitchFamily="18" charset="0"/>
                        </a:rPr>
                        <a:t>21.36%</a:t>
                      </a:r>
                      <a:endParaRPr lang="es-CO" sz="16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0482440"/>
                  </a:ext>
                </a:extLst>
              </a:tr>
            </a:tbl>
          </a:graphicData>
        </a:graphic>
      </p:graphicFrame>
    </p:spTree>
    <p:extLst>
      <p:ext uri="{BB962C8B-B14F-4D97-AF65-F5344CB8AC3E}">
        <p14:creationId xmlns:p14="http://schemas.microsoft.com/office/powerpoint/2010/main" val="2837180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DISEÑOS\ENELAR 2020\PLANTILLA PRESENTACIONES 2020\seccion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4"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6E7D0ED6-2E97-4EAA-9CCD-D8B4B43C7D30}"/>
              </a:ext>
            </a:extLst>
          </p:cNvPr>
          <p:cNvSpPr txBox="1"/>
          <p:nvPr/>
        </p:nvSpPr>
        <p:spPr>
          <a:xfrm>
            <a:off x="5991808" y="1916832"/>
            <a:ext cx="6167438" cy="2677656"/>
          </a:xfrm>
          <a:prstGeom prst="rect">
            <a:avLst/>
          </a:prstGeom>
          <a:noFill/>
        </p:spPr>
        <p:txBody>
          <a:bodyPr wrap="square" rtlCol="0">
            <a:spAutoFit/>
          </a:bodyPr>
          <a:lstStyle/>
          <a:p>
            <a:pPr algn="ctr"/>
            <a:r>
              <a:rPr lang="es-CO" sz="4000" b="1">
                <a:solidFill>
                  <a:srgbClr val="0070C0"/>
                </a:solidFill>
                <a:latin typeface="Tahoma" panose="020B0604030504040204" pitchFamily="34" charset="0"/>
                <a:ea typeface="Tahoma" panose="020B0604030504040204" pitchFamily="34" charset="0"/>
                <a:cs typeface="Tahoma" panose="020B0604030504040204" pitchFamily="34" charset="0"/>
              </a:rPr>
              <a:t>6</a:t>
            </a:r>
            <a:r>
              <a:rPr lang="es-CO" sz="4000" b="1"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s-ES" sz="4000" b="1" smtClean="0">
                <a:solidFill>
                  <a:srgbClr val="0070C0"/>
                </a:solidFill>
                <a:latin typeface="Tahoma" panose="020B0604030504040204" pitchFamily="34" charset="0"/>
                <a:ea typeface="Tahoma" panose="020B0604030504040204" pitchFamily="34" charset="0"/>
                <a:cs typeface="Tahoma" panose="020B0604030504040204" pitchFamily="34" charset="0"/>
              </a:rPr>
              <a:t>DESVIACIÓN PLAN DE INVERSIÓN</a:t>
            </a:r>
            <a:endParaRPr lang="es-CO" sz="4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ctr"/>
            <a:endParaRPr lang="es-CO" sz="4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ctr"/>
            <a:endParaRPr lang="es-CO" sz="4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60110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15"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678E1364-A1BA-46F6-9479-D460A4B056AA}"/>
              </a:ext>
            </a:extLst>
          </p:cNvPr>
          <p:cNvSpPr txBox="1"/>
          <p:nvPr/>
        </p:nvSpPr>
        <p:spPr>
          <a:xfrm>
            <a:off x="7412526" y="220578"/>
            <a:ext cx="4804154" cy="400110"/>
          </a:xfrm>
          <a:prstGeom prst="rect">
            <a:avLst/>
          </a:prstGeom>
          <a:noFill/>
        </p:spPr>
        <p:txBody>
          <a:bodyPr wrap="square" rtlCol="0">
            <a:spAutoFit/>
          </a:bodyPr>
          <a:lstStyle/>
          <a:p>
            <a:pPr algn="ctr"/>
            <a:r>
              <a:rPr lang="es-ES" sz="2000" b="1" smtClean="0">
                <a:solidFill>
                  <a:schemeClr val="bg1"/>
                </a:solidFill>
                <a:latin typeface="Tahoma" panose="020B0604030504040204" pitchFamily="34" charset="0"/>
                <a:ea typeface="Tahoma" panose="020B0604030504040204" pitchFamily="34" charset="0"/>
                <a:cs typeface="Tahoma" panose="020B0604030504040204" pitchFamily="34" charset="0"/>
              </a:rPr>
              <a:t>DESVIACIÓN PLAN DE INVERSIÓN</a:t>
            </a:r>
            <a:endParaRPr lang="es-CO"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0" name="CuadroTexto 19">
            <a:extLst>
              <a:ext uri="{FF2B5EF4-FFF2-40B4-BE49-F238E27FC236}">
                <a16:creationId xmlns:a16="http://schemas.microsoft.com/office/drawing/2014/main" id="{2DB7737B-C1B1-4085-8369-2B2C4CB5FD55}"/>
              </a:ext>
            </a:extLst>
          </p:cNvPr>
          <p:cNvSpPr txBox="1"/>
          <p:nvPr/>
        </p:nvSpPr>
        <p:spPr>
          <a:xfrm>
            <a:off x="479376" y="3066053"/>
            <a:ext cx="11521280" cy="2739211"/>
          </a:xfrm>
          <a:prstGeom prst="rect">
            <a:avLst/>
          </a:prstGeom>
          <a:noFill/>
        </p:spPr>
        <p:txBody>
          <a:bodyPr wrap="square">
            <a:spAutoFit/>
          </a:bodyPr>
          <a:lstStyle/>
          <a:p>
            <a:pPr marL="457200" indent="-228600">
              <a:spcBef>
                <a:spcPts val="600"/>
              </a:spcBef>
            </a:pPr>
            <a:r>
              <a:rPr lang="es-ES" sz="1800" spc="20" dirty="0" smtClean="0">
                <a:effectLst/>
                <a:latin typeface="Arial" panose="020B0604020202020204" pitchFamily="34" charset="0"/>
                <a:ea typeface="Times New Roman" panose="02020603050405020304" pitchFamily="18" charset="0"/>
                <a:cs typeface="Times New Roman" panose="02020603050405020304" pitchFamily="18" charset="0"/>
              </a:rPr>
              <a:t>La desviación de la inversión en el nivel de tensión 4 se debe a que </a:t>
            </a:r>
            <a:r>
              <a:rPr lang="es-ES" sz="1800" spc="20" dirty="0" err="1" smtClean="0">
                <a:effectLst/>
                <a:latin typeface="Arial" panose="020B0604020202020204" pitchFamily="34" charset="0"/>
                <a:ea typeface="Times New Roman" panose="02020603050405020304" pitchFamily="18" charset="0"/>
                <a:cs typeface="Times New Roman" panose="02020603050405020304" pitchFamily="18" charset="0"/>
              </a:rPr>
              <a:t>Enelar</a:t>
            </a:r>
            <a:r>
              <a:rPr lang="es-ES" sz="1800" spc="20" dirty="0" smtClean="0">
                <a:effectLst/>
                <a:latin typeface="Arial" panose="020B0604020202020204" pitchFamily="34" charset="0"/>
                <a:ea typeface="Times New Roman" panose="02020603050405020304" pitchFamily="18" charset="0"/>
                <a:cs typeface="Times New Roman" panose="02020603050405020304" pitchFamily="18" charset="0"/>
              </a:rPr>
              <a:t> ESP decidió no ejecutar los proyectos asociados a expansión del STR, teniendo en cuenta lo siguiente</a:t>
            </a:r>
            <a:r>
              <a:rPr lang="es-ES" sz="1800" spc="20" dirty="0">
                <a:effectLst/>
                <a:latin typeface="Arial" panose="020B0604020202020204" pitchFamily="34" charset="0"/>
                <a:ea typeface="Times New Roman" panose="02020603050405020304" pitchFamily="18" charset="0"/>
                <a:cs typeface="Times New Roman" panose="02020603050405020304" pitchFamily="18" charset="0"/>
              </a:rPr>
              <a:t>:</a:t>
            </a:r>
            <a:endParaRPr lang="es-CO" sz="1800" spc="20"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algn="just"/>
            <a:r>
              <a:rPr lang="es-ES" sz="1800" dirty="0" smtClean="0">
                <a:effectLst/>
                <a:latin typeface="Arial" panose="020B0604020202020204" pitchFamily="34" charset="0"/>
                <a:ea typeface="Times New Roman" panose="02020603050405020304" pitchFamily="18" charset="0"/>
              </a:rPr>
              <a:t> </a:t>
            </a:r>
            <a:endParaRPr lang="es-CO" sz="1800" dirty="0">
              <a:effectLst/>
              <a:latin typeface="Times New Roman" panose="02020603050405020304" pitchFamily="18" charset="0"/>
              <a:ea typeface="Times New Roman" panose="02020603050405020304" pitchFamily="18" charset="0"/>
            </a:endParaRPr>
          </a:p>
          <a:p>
            <a:pPr marL="285750" lvl="0" indent="-285750" algn="just">
              <a:spcBef>
                <a:spcPts val="600"/>
              </a:spcBef>
              <a:buFont typeface="Arial" panose="020B0604020202020204" pitchFamily="34" charset="0"/>
              <a:buChar char="•"/>
            </a:pPr>
            <a:r>
              <a:rPr lang="es-CO" spc="20" dirty="0" smtClean="0">
                <a:latin typeface="Arial" panose="020B0604020202020204" pitchFamily="34" charset="0"/>
                <a:ea typeface="Times New Roman" panose="02020603050405020304" pitchFamily="18" charset="0"/>
                <a:cs typeface="Times New Roman" panose="02020603050405020304" pitchFamily="18" charset="0"/>
              </a:rPr>
              <a:t>El Ministerio de Minas y Energía mediante resolución 40039 de 2021 adoptó la modificación propuesta por la Unidad de Planeación Minero Energética UPME de los Planes de Expansión del STN quedando como fecha de entrada en operación octubre del 2026</a:t>
            </a:r>
            <a:r>
              <a:rPr lang="es-CO" spc="20" dirty="0" smtClean="0">
                <a:latin typeface="Arial" panose="020B0604020202020204" pitchFamily="34" charset="0"/>
                <a:ea typeface="Times New Roman" panose="02020603050405020304" pitchFamily="18" charset="0"/>
                <a:cs typeface="Times New Roman" panose="02020603050405020304" pitchFamily="18" charset="0"/>
              </a:rPr>
              <a:t>.</a:t>
            </a:r>
          </a:p>
          <a:p>
            <a:pPr marL="285750" lvl="0" indent="-285750" algn="just">
              <a:spcBef>
                <a:spcPts val="600"/>
              </a:spcBef>
              <a:buFont typeface="Arial" panose="020B0604020202020204" pitchFamily="34" charset="0"/>
              <a:buChar char="•"/>
            </a:pPr>
            <a:endParaRPr lang="es-CO" sz="1800" dirty="0">
              <a:effectLst/>
              <a:latin typeface="Times New Roman" panose="02020603050405020304" pitchFamily="18" charset="0"/>
              <a:ea typeface="Times New Roman" panose="02020603050405020304" pitchFamily="18" charset="0"/>
            </a:endParaRPr>
          </a:p>
          <a:p>
            <a:pPr marL="285750" indent="-285750" algn="just">
              <a:buFont typeface="Arial" panose="020B0604020202020204" pitchFamily="34" charset="0"/>
              <a:buChar char="•"/>
            </a:pPr>
            <a:r>
              <a:rPr lang="es-CO" sz="1800" dirty="0" smtClean="0">
                <a:effectLst/>
                <a:latin typeface="Arial" panose="020B0604020202020204" pitchFamily="34" charset="0"/>
                <a:ea typeface="Times New Roman" panose="02020603050405020304" pitchFamily="18" charset="0"/>
              </a:rPr>
              <a:t>En el caso de los proyectos del STR, mediante comunicado No. 20171520022021 del 13 de junio de 2017, la UPME emitió concepto aprobatorio para remunerar las obras que le correspondían a </a:t>
            </a:r>
            <a:r>
              <a:rPr lang="es-CO" sz="1800" dirty="0" err="1" smtClean="0">
                <a:effectLst/>
                <a:latin typeface="Arial" panose="020B0604020202020204" pitchFamily="34" charset="0"/>
                <a:ea typeface="Times New Roman" panose="02020603050405020304" pitchFamily="18" charset="0"/>
              </a:rPr>
              <a:t>Enelar</a:t>
            </a:r>
            <a:r>
              <a:rPr lang="es-CO" sz="1800" dirty="0" smtClean="0">
                <a:effectLst/>
                <a:latin typeface="Arial" panose="020B0604020202020204" pitchFamily="34" charset="0"/>
                <a:ea typeface="Times New Roman" panose="02020603050405020304" pitchFamily="18" charset="0"/>
              </a:rPr>
              <a:t> ESP</a:t>
            </a:r>
            <a:r>
              <a:rPr lang="es-CO" sz="1800" dirty="0">
                <a:effectLst/>
                <a:latin typeface="Arial" panose="020B0604020202020204" pitchFamily="34" charset="0"/>
                <a:ea typeface="Times New Roman" panose="02020603050405020304" pitchFamily="18" charset="0"/>
              </a:rPr>
              <a:t>.</a:t>
            </a:r>
            <a:endParaRPr lang="es-CO" dirty="0"/>
          </a:p>
        </p:txBody>
      </p:sp>
      <p:graphicFrame>
        <p:nvGraphicFramePr>
          <p:cNvPr id="3" name="Tabla 2"/>
          <p:cNvGraphicFramePr>
            <a:graphicFrameLocks noGrp="1"/>
          </p:cNvGraphicFramePr>
          <p:nvPr>
            <p:extLst>
              <p:ext uri="{D42A27DB-BD31-4B8C-83A1-F6EECF244321}">
                <p14:modId xmlns:p14="http://schemas.microsoft.com/office/powerpoint/2010/main" val="2915402609"/>
              </p:ext>
            </p:extLst>
          </p:nvPr>
        </p:nvGraphicFramePr>
        <p:xfrm>
          <a:off x="695400" y="339911"/>
          <a:ext cx="5976664" cy="1276350"/>
        </p:xfrm>
        <a:graphic>
          <a:graphicData uri="http://schemas.openxmlformats.org/drawingml/2006/table">
            <a:tbl>
              <a:tblPr firstRow="1" firstCol="1" bandRow="1"/>
              <a:tblGrid>
                <a:gridCol w="1152128">
                  <a:extLst>
                    <a:ext uri="{9D8B030D-6E8A-4147-A177-3AD203B41FA5}">
                      <a16:colId xmlns:a16="http://schemas.microsoft.com/office/drawing/2014/main" val="1748239698"/>
                    </a:ext>
                  </a:extLst>
                </a:gridCol>
                <a:gridCol w="1728192">
                  <a:extLst>
                    <a:ext uri="{9D8B030D-6E8A-4147-A177-3AD203B41FA5}">
                      <a16:colId xmlns:a16="http://schemas.microsoft.com/office/drawing/2014/main" val="3253851607"/>
                    </a:ext>
                  </a:extLst>
                </a:gridCol>
                <a:gridCol w="1800200">
                  <a:extLst>
                    <a:ext uri="{9D8B030D-6E8A-4147-A177-3AD203B41FA5}">
                      <a16:colId xmlns:a16="http://schemas.microsoft.com/office/drawing/2014/main" val="2510249629"/>
                    </a:ext>
                  </a:extLst>
                </a:gridCol>
                <a:gridCol w="1296144">
                  <a:extLst>
                    <a:ext uri="{9D8B030D-6E8A-4147-A177-3AD203B41FA5}">
                      <a16:colId xmlns:a16="http://schemas.microsoft.com/office/drawing/2014/main" val="2026958313"/>
                    </a:ext>
                  </a:extLst>
                </a:gridCol>
              </a:tblGrid>
              <a:tr h="304800">
                <a:tc>
                  <a:txBody>
                    <a:bodyPr/>
                    <a:lstStyle/>
                    <a:p>
                      <a:pPr algn="ctr">
                        <a:spcAft>
                          <a:spcPts val="0"/>
                        </a:spcAft>
                      </a:pPr>
                      <a:r>
                        <a:rPr lang="es-CO" sz="900" b="1" smtClean="0">
                          <a:solidFill>
                            <a:srgbClr val="000000"/>
                          </a:solidFill>
                          <a:effectLst/>
                          <a:latin typeface="Arial" panose="020B0604020202020204" pitchFamily="34" charset="0"/>
                          <a:ea typeface="Times New Roman" panose="02020603050405020304" pitchFamily="18" charset="0"/>
                        </a:rPr>
                        <a:t>Nivel de tensión</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a:spcAft>
                          <a:spcPts val="0"/>
                        </a:spcAft>
                      </a:pPr>
                      <a:r>
                        <a:rPr lang="es-CO" sz="900" b="1" dirty="0" smtClean="0">
                          <a:solidFill>
                            <a:srgbClr val="000000"/>
                          </a:solidFill>
                          <a:effectLst/>
                          <a:latin typeface="Arial" panose="020B0604020202020204" pitchFamily="34" charset="0"/>
                          <a:ea typeface="Times New Roman" panose="02020603050405020304" pitchFamily="18" charset="0"/>
                        </a:rPr>
                        <a:t>Valor Aprobado Inversión</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a:spcAft>
                          <a:spcPts val="0"/>
                        </a:spcAft>
                      </a:pPr>
                      <a:r>
                        <a:rPr lang="es-CO" sz="900" b="1" smtClean="0">
                          <a:solidFill>
                            <a:srgbClr val="000000"/>
                          </a:solidFill>
                          <a:effectLst/>
                          <a:latin typeface="Arial" panose="020B0604020202020204" pitchFamily="34" charset="0"/>
                          <a:ea typeface="Times New Roman" panose="02020603050405020304" pitchFamily="18" charset="0"/>
                        </a:rPr>
                        <a:t>Valor Ejecutado Inversión</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a:spcAft>
                          <a:spcPts val="0"/>
                        </a:spcAft>
                      </a:pPr>
                      <a:r>
                        <a:rPr lang="es-CO" sz="900" b="1" dirty="0">
                          <a:solidFill>
                            <a:srgbClr val="000000"/>
                          </a:solidFill>
                          <a:effectLst/>
                          <a:latin typeface="Arial" panose="020B0604020202020204" pitchFamily="34" charset="0"/>
                          <a:ea typeface="Times New Roman" panose="02020603050405020304" pitchFamily="18" charset="0"/>
                        </a:rPr>
                        <a:t>Desviación</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970749603"/>
                  </a:ext>
                </a:extLst>
              </a:tr>
              <a:tr h="190500">
                <a:tc>
                  <a:txBody>
                    <a:bodyPr/>
                    <a:lstStyle/>
                    <a:p>
                      <a:pPr algn="ctr">
                        <a:spcAft>
                          <a:spcPts val="0"/>
                        </a:spcAft>
                      </a:pPr>
                      <a:r>
                        <a:rPr lang="es-CO" sz="900" b="1" dirty="0">
                          <a:solidFill>
                            <a:srgbClr val="000000"/>
                          </a:solidFill>
                          <a:effectLst/>
                          <a:latin typeface="Arial" panose="020B0604020202020204" pitchFamily="34" charset="0"/>
                          <a:ea typeface="Times New Roman" panose="02020603050405020304" pitchFamily="18" charset="0"/>
                        </a:rPr>
                        <a:t>1</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900" dirty="0">
                          <a:solidFill>
                            <a:srgbClr val="000000"/>
                          </a:solidFill>
                          <a:effectLst/>
                          <a:latin typeface="Arial" panose="020B0604020202020204" pitchFamily="34" charset="0"/>
                          <a:ea typeface="Times New Roman" panose="02020603050405020304" pitchFamily="18" charset="0"/>
                        </a:rPr>
                        <a:t>3.912.390.000</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900">
                          <a:solidFill>
                            <a:srgbClr val="000000"/>
                          </a:solidFill>
                          <a:effectLst/>
                          <a:latin typeface="Arial" panose="020B0604020202020204" pitchFamily="34" charset="0"/>
                          <a:ea typeface="Times New Roman" panose="02020603050405020304" pitchFamily="18" charset="0"/>
                        </a:rPr>
                        <a:t>3.256.174.156</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900">
                          <a:solidFill>
                            <a:srgbClr val="000000"/>
                          </a:solidFill>
                          <a:effectLst/>
                          <a:latin typeface="Arial" panose="020B0604020202020204" pitchFamily="34" charset="0"/>
                          <a:ea typeface="Times New Roman" panose="02020603050405020304" pitchFamily="18" charset="0"/>
                        </a:rPr>
                        <a:t>-656.215.844</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4112763"/>
                  </a:ext>
                </a:extLst>
              </a:tr>
              <a:tr h="190500">
                <a:tc>
                  <a:txBody>
                    <a:bodyPr/>
                    <a:lstStyle/>
                    <a:p>
                      <a:pPr algn="ctr">
                        <a:spcAft>
                          <a:spcPts val="0"/>
                        </a:spcAft>
                      </a:pPr>
                      <a:r>
                        <a:rPr lang="es-CO" sz="900" b="1" dirty="0">
                          <a:solidFill>
                            <a:srgbClr val="000000"/>
                          </a:solidFill>
                          <a:effectLst/>
                          <a:latin typeface="Arial" panose="020B0604020202020204" pitchFamily="34" charset="0"/>
                          <a:ea typeface="Times New Roman" panose="02020603050405020304" pitchFamily="18" charset="0"/>
                        </a:rPr>
                        <a:t>2</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900" dirty="0">
                          <a:solidFill>
                            <a:srgbClr val="000000"/>
                          </a:solidFill>
                          <a:effectLst/>
                          <a:latin typeface="Arial" panose="020B0604020202020204" pitchFamily="34" charset="0"/>
                          <a:ea typeface="Times New Roman" panose="02020603050405020304" pitchFamily="18" charset="0"/>
                        </a:rPr>
                        <a:t>4.551.036.960</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900" dirty="0">
                          <a:solidFill>
                            <a:srgbClr val="000000"/>
                          </a:solidFill>
                          <a:effectLst/>
                          <a:latin typeface="Arial" panose="020B0604020202020204" pitchFamily="34" charset="0"/>
                          <a:ea typeface="Times New Roman" panose="02020603050405020304" pitchFamily="18" charset="0"/>
                        </a:rPr>
                        <a:t>3.669.274.684</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900">
                          <a:solidFill>
                            <a:srgbClr val="000000"/>
                          </a:solidFill>
                          <a:effectLst/>
                          <a:latin typeface="Arial" panose="020B0604020202020204" pitchFamily="34" charset="0"/>
                          <a:ea typeface="Times New Roman" panose="02020603050405020304" pitchFamily="18" charset="0"/>
                        </a:rPr>
                        <a:t>-881.762.276</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8342506"/>
                  </a:ext>
                </a:extLst>
              </a:tr>
              <a:tr h="190500">
                <a:tc>
                  <a:txBody>
                    <a:bodyPr/>
                    <a:lstStyle/>
                    <a:p>
                      <a:pPr algn="ctr">
                        <a:spcAft>
                          <a:spcPts val="0"/>
                        </a:spcAft>
                      </a:pPr>
                      <a:r>
                        <a:rPr lang="es-CO" sz="900" b="1">
                          <a:solidFill>
                            <a:srgbClr val="000000"/>
                          </a:solidFill>
                          <a:effectLst/>
                          <a:latin typeface="Arial" panose="020B0604020202020204" pitchFamily="34" charset="0"/>
                          <a:ea typeface="Times New Roman" panose="02020603050405020304" pitchFamily="18" charset="0"/>
                        </a:rPr>
                        <a:t>3</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900" dirty="0">
                          <a:solidFill>
                            <a:srgbClr val="000000"/>
                          </a:solidFill>
                          <a:effectLst/>
                          <a:latin typeface="Arial" panose="020B0604020202020204" pitchFamily="34" charset="0"/>
                          <a:ea typeface="Times New Roman" panose="02020603050405020304" pitchFamily="18" charset="0"/>
                        </a:rPr>
                        <a:t>1.363.348.750</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900" dirty="0">
                          <a:solidFill>
                            <a:srgbClr val="000000"/>
                          </a:solidFill>
                          <a:effectLst/>
                          <a:latin typeface="Arial" panose="020B0604020202020204" pitchFamily="34" charset="0"/>
                          <a:ea typeface="Times New Roman" panose="02020603050405020304" pitchFamily="18" charset="0"/>
                        </a:rPr>
                        <a:t>213.837.104</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900">
                          <a:solidFill>
                            <a:srgbClr val="000000"/>
                          </a:solidFill>
                          <a:effectLst/>
                          <a:latin typeface="Arial" panose="020B0604020202020204" pitchFamily="34" charset="0"/>
                          <a:ea typeface="Times New Roman" panose="02020603050405020304" pitchFamily="18" charset="0"/>
                        </a:rPr>
                        <a:t>-1.149.511.646</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5514622"/>
                  </a:ext>
                </a:extLst>
              </a:tr>
              <a:tr h="200025">
                <a:tc>
                  <a:txBody>
                    <a:bodyPr/>
                    <a:lstStyle/>
                    <a:p>
                      <a:pPr algn="ctr">
                        <a:spcAft>
                          <a:spcPts val="0"/>
                        </a:spcAft>
                      </a:pPr>
                      <a:r>
                        <a:rPr lang="es-CO" sz="1100">
                          <a:solidFill>
                            <a:srgbClr val="000000"/>
                          </a:solidFill>
                          <a:effectLst/>
                          <a:latin typeface="Calibri" panose="020F0502020204030204" pitchFamily="34" charset="0"/>
                          <a:ea typeface="Times New Roman" panose="02020603050405020304" pitchFamily="18" charset="0"/>
                        </a:rPr>
                        <a:t>4</a:t>
                      </a:r>
                      <a:endParaRPr lang="es-CO" sz="120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900">
                          <a:solidFill>
                            <a:srgbClr val="000000"/>
                          </a:solidFill>
                          <a:effectLst/>
                          <a:latin typeface="Arial" panose="020B0604020202020204" pitchFamily="34" charset="0"/>
                          <a:ea typeface="Times New Roman" panose="02020603050405020304" pitchFamily="18" charset="0"/>
                        </a:rPr>
                        <a:t>386.975.800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900" dirty="0">
                          <a:solidFill>
                            <a:srgbClr val="000000"/>
                          </a:solidFill>
                          <a:effectLst/>
                          <a:latin typeface="Arial" panose="020B0604020202020204" pitchFamily="34" charset="0"/>
                          <a:ea typeface="Times New Roman" panose="02020603050405020304" pitchFamily="18" charset="0"/>
                        </a:rPr>
                        <a:t>61.164.800</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900" dirty="0">
                          <a:solidFill>
                            <a:srgbClr val="000000"/>
                          </a:solidFill>
                          <a:effectLst/>
                          <a:latin typeface="Arial" panose="020B0604020202020204" pitchFamily="34" charset="0"/>
                          <a:ea typeface="Times New Roman" panose="02020603050405020304" pitchFamily="18" charset="0"/>
                        </a:rPr>
                        <a:t>-325.811.000</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8050510"/>
                  </a:ext>
                </a:extLst>
              </a:tr>
              <a:tr h="200025">
                <a:tc>
                  <a:txBody>
                    <a:bodyPr/>
                    <a:lstStyle/>
                    <a:p>
                      <a:pPr algn="ctr">
                        <a:spcAft>
                          <a:spcPts val="0"/>
                        </a:spcAft>
                      </a:pPr>
                      <a:r>
                        <a:rPr lang="es-CO" sz="1100" b="1" dirty="0">
                          <a:solidFill>
                            <a:srgbClr val="000000"/>
                          </a:solidFill>
                          <a:effectLst/>
                          <a:latin typeface="Calibri" panose="020F0502020204030204" pitchFamily="34" charset="0"/>
                          <a:ea typeface="Times New Roman" panose="02020603050405020304" pitchFamily="18" charset="0"/>
                        </a:rPr>
                        <a:t>Total</a:t>
                      </a:r>
                      <a:endParaRPr lang="es-CO" sz="1200" dirty="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900" b="1">
                          <a:solidFill>
                            <a:srgbClr val="000000"/>
                          </a:solidFill>
                          <a:effectLst/>
                          <a:latin typeface="Arial" panose="020B0604020202020204" pitchFamily="34" charset="0"/>
                          <a:ea typeface="Times New Roman" panose="02020603050405020304" pitchFamily="18" charset="0"/>
                        </a:rPr>
                        <a:t>10.213.751.510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900" b="1">
                          <a:solidFill>
                            <a:srgbClr val="000000"/>
                          </a:solidFill>
                          <a:effectLst/>
                          <a:latin typeface="Arial" panose="020B0604020202020204" pitchFamily="34" charset="0"/>
                          <a:ea typeface="Times New Roman" panose="02020603050405020304" pitchFamily="18" charset="0"/>
                        </a:rPr>
                        <a:t>7.200.450.744</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900" b="1" dirty="0">
                          <a:solidFill>
                            <a:srgbClr val="000000"/>
                          </a:solidFill>
                          <a:effectLst/>
                          <a:latin typeface="Arial" panose="020B0604020202020204" pitchFamily="34" charset="0"/>
                          <a:ea typeface="Times New Roman" panose="02020603050405020304" pitchFamily="18" charset="0"/>
                        </a:rPr>
                        <a:t>-3.013.300.766</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9880906"/>
                  </a:ext>
                </a:extLst>
              </a:tr>
            </a:tbl>
          </a:graphicData>
        </a:graphic>
      </p:graphicFrame>
      <p:graphicFrame>
        <p:nvGraphicFramePr>
          <p:cNvPr id="2" name="Tabla 1"/>
          <p:cNvGraphicFramePr>
            <a:graphicFrameLocks noGrp="1"/>
          </p:cNvGraphicFramePr>
          <p:nvPr>
            <p:extLst>
              <p:ext uri="{D42A27DB-BD31-4B8C-83A1-F6EECF244321}">
                <p14:modId xmlns:p14="http://schemas.microsoft.com/office/powerpoint/2010/main" val="536428319"/>
              </p:ext>
            </p:extLst>
          </p:nvPr>
        </p:nvGraphicFramePr>
        <p:xfrm>
          <a:off x="653390" y="1988840"/>
          <a:ext cx="10972799" cy="1120775"/>
        </p:xfrm>
        <a:graphic>
          <a:graphicData uri="http://schemas.openxmlformats.org/drawingml/2006/table">
            <a:tbl>
              <a:tblPr firstRow="1" firstCol="1" bandRow="1"/>
              <a:tblGrid>
                <a:gridCol w="1992660">
                  <a:extLst>
                    <a:ext uri="{9D8B030D-6E8A-4147-A177-3AD203B41FA5}">
                      <a16:colId xmlns:a16="http://schemas.microsoft.com/office/drawing/2014/main" val="2707923285"/>
                    </a:ext>
                  </a:extLst>
                </a:gridCol>
                <a:gridCol w="1731508">
                  <a:extLst>
                    <a:ext uri="{9D8B030D-6E8A-4147-A177-3AD203B41FA5}">
                      <a16:colId xmlns:a16="http://schemas.microsoft.com/office/drawing/2014/main" val="1481854899"/>
                    </a:ext>
                  </a:extLst>
                </a:gridCol>
                <a:gridCol w="1904878">
                  <a:extLst>
                    <a:ext uri="{9D8B030D-6E8A-4147-A177-3AD203B41FA5}">
                      <a16:colId xmlns:a16="http://schemas.microsoft.com/office/drawing/2014/main" val="2787989339"/>
                    </a:ext>
                  </a:extLst>
                </a:gridCol>
                <a:gridCol w="1731508">
                  <a:extLst>
                    <a:ext uri="{9D8B030D-6E8A-4147-A177-3AD203B41FA5}">
                      <a16:colId xmlns:a16="http://schemas.microsoft.com/office/drawing/2014/main" val="951737445"/>
                    </a:ext>
                  </a:extLst>
                </a:gridCol>
                <a:gridCol w="2078248">
                  <a:extLst>
                    <a:ext uri="{9D8B030D-6E8A-4147-A177-3AD203B41FA5}">
                      <a16:colId xmlns:a16="http://schemas.microsoft.com/office/drawing/2014/main" val="2068735668"/>
                    </a:ext>
                  </a:extLst>
                </a:gridCol>
                <a:gridCol w="1533997">
                  <a:extLst>
                    <a:ext uri="{9D8B030D-6E8A-4147-A177-3AD203B41FA5}">
                      <a16:colId xmlns:a16="http://schemas.microsoft.com/office/drawing/2014/main" val="675549164"/>
                    </a:ext>
                  </a:extLst>
                </a:gridCol>
              </a:tblGrid>
              <a:tr h="206375">
                <a:tc gridSpan="6">
                  <a:txBody>
                    <a:bodyPr/>
                    <a:lstStyle/>
                    <a:p>
                      <a:pPr algn="ctr">
                        <a:spcAft>
                          <a:spcPts val="0"/>
                        </a:spcAft>
                      </a:pPr>
                      <a:r>
                        <a:rPr lang="es-CO" sz="1600" dirty="0">
                          <a:effectLst/>
                          <a:latin typeface="Times New Roman" panose="02020603050405020304" pitchFamily="18" charset="0"/>
                          <a:ea typeface="Times New Roman" panose="02020603050405020304" pitchFamily="18" charset="0"/>
                        </a:rPr>
                        <a:t/>
                      </a:r>
                      <a:br>
                        <a:rPr lang="es-CO" sz="1600" dirty="0">
                          <a:effectLst/>
                          <a:latin typeface="Times New Roman" panose="02020603050405020304" pitchFamily="18" charset="0"/>
                          <a:ea typeface="Times New Roman" panose="02020603050405020304" pitchFamily="18" charset="0"/>
                        </a:rPr>
                      </a:br>
                      <a:r>
                        <a:rPr lang="es-CO" sz="1000" b="1" dirty="0">
                          <a:solidFill>
                            <a:srgbClr val="000000"/>
                          </a:solidFill>
                          <a:effectLst/>
                          <a:latin typeface="Arial" panose="020B0604020202020204" pitchFamily="34" charset="0"/>
                          <a:ea typeface="Times New Roman" panose="02020603050405020304" pitchFamily="18" charset="0"/>
                        </a:rPr>
                        <a:t>AÑO 3 (2021)</a:t>
                      </a:r>
                      <a:endParaRPr lang="es-CO" sz="16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95162103"/>
                  </a:ext>
                </a:extLst>
              </a:tr>
              <a:tr h="524510">
                <a:tc>
                  <a:txBody>
                    <a:bodyPr/>
                    <a:lstStyle/>
                    <a:p>
                      <a:pPr algn="ctr">
                        <a:spcAft>
                          <a:spcPts val="0"/>
                        </a:spcAft>
                      </a:pPr>
                      <a:r>
                        <a:rPr lang="es-CO" sz="1000" b="1" dirty="0">
                          <a:solidFill>
                            <a:srgbClr val="000000"/>
                          </a:solidFill>
                          <a:effectLst/>
                          <a:latin typeface="Arial" panose="020B0604020202020204" pitchFamily="34" charset="0"/>
                          <a:ea typeface="Times New Roman" panose="02020603050405020304" pitchFamily="18" charset="0"/>
                        </a:rPr>
                        <a:t>Inversión aprobada CREG</a:t>
                      </a:r>
                      <a:endParaRPr lang="es-CO" sz="16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a:spcAft>
                          <a:spcPts val="0"/>
                        </a:spcAft>
                      </a:pPr>
                      <a:r>
                        <a:rPr lang="es-CO" sz="1000" b="1">
                          <a:solidFill>
                            <a:srgbClr val="000000"/>
                          </a:solidFill>
                          <a:effectLst/>
                          <a:latin typeface="Arial" panose="020B0604020202020204" pitchFamily="34" charset="0"/>
                          <a:ea typeface="Times New Roman" panose="02020603050405020304" pitchFamily="18" charset="0"/>
                        </a:rPr>
                        <a:t>Ejecutado incluido en el PI</a:t>
                      </a:r>
                      <a:endParaRPr lang="es-CO" sz="16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a:spcAft>
                          <a:spcPts val="0"/>
                        </a:spcAft>
                      </a:pPr>
                      <a:r>
                        <a:rPr lang="es-CO" sz="1000" b="1">
                          <a:solidFill>
                            <a:srgbClr val="000000"/>
                          </a:solidFill>
                          <a:effectLst/>
                          <a:latin typeface="Arial" panose="020B0604020202020204" pitchFamily="34" charset="0"/>
                          <a:ea typeface="Times New Roman" panose="02020603050405020304" pitchFamily="18" charset="0"/>
                        </a:rPr>
                        <a:t>% de ejecución incluidos en el PI</a:t>
                      </a:r>
                      <a:endParaRPr lang="es-CO" sz="16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a:spcAft>
                          <a:spcPts val="0"/>
                        </a:spcAft>
                      </a:pPr>
                      <a:r>
                        <a:rPr lang="es-CO" sz="1000" b="1">
                          <a:solidFill>
                            <a:srgbClr val="000000"/>
                          </a:solidFill>
                          <a:effectLst/>
                          <a:latin typeface="Arial" panose="020B0604020202020204" pitchFamily="34" charset="0"/>
                          <a:ea typeface="Times New Roman" panose="02020603050405020304" pitchFamily="18" charset="0"/>
                        </a:rPr>
                        <a:t>Ejecutado no incluido en el PI</a:t>
                      </a:r>
                      <a:endParaRPr lang="es-CO" sz="16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a:spcAft>
                          <a:spcPts val="0"/>
                        </a:spcAft>
                      </a:pPr>
                      <a:r>
                        <a:rPr lang="es-CO" sz="1000" b="1">
                          <a:solidFill>
                            <a:srgbClr val="000000"/>
                          </a:solidFill>
                          <a:effectLst/>
                          <a:latin typeface="Arial" panose="020B0604020202020204" pitchFamily="34" charset="0"/>
                          <a:ea typeface="Times New Roman" panose="02020603050405020304" pitchFamily="18" charset="0"/>
                        </a:rPr>
                        <a:t>Total ejecutado (incluido + no incluido en PI)</a:t>
                      </a:r>
                      <a:endParaRPr lang="es-CO" sz="16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a:spcAft>
                          <a:spcPts val="0"/>
                        </a:spcAft>
                      </a:pPr>
                      <a:r>
                        <a:rPr lang="es-CO" sz="1000" b="1">
                          <a:solidFill>
                            <a:srgbClr val="000000"/>
                          </a:solidFill>
                          <a:effectLst/>
                          <a:latin typeface="Arial" panose="020B0604020202020204" pitchFamily="34" charset="0"/>
                          <a:ea typeface="Times New Roman" panose="02020603050405020304" pitchFamily="18" charset="0"/>
                        </a:rPr>
                        <a:t>Porcentaje de ejecución total</a:t>
                      </a:r>
                      <a:endParaRPr lang="es-CO" sz="16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477049707"/>
                  </a:ext>
                </a:extLst>
              </a:tr>
              <a:tr h="200025">
                <a:tc>
                  <a:txBody>
                    <a:bodyPr/>
                    <a:lstStyle/>
                    <a:p>
                      <a:pPr algn="ctr">
                        <a:spcAft>
                          <a:spcPts val="0"/>
                        </a:spcAft>
                      </a:pPr>
                      <a:r>
                        <a:rPr lang="es-CO" sz="1000">
                          <a:solidFill>
                            <a:srgbClr val="000000"/>
                          </a:solidFill>
                          <a:effectLst/>
                          <a:latin typeface="Calibri" panose="020F0502020204030204" pitchFamily="34" charset="0"/>
                          <a:ea typeface="Times New Roman" panose="02020603050405020304" pitchFamily="18" charset="0"/>
                        </a:rPr>
                        <a:t>10 213 751 510</a:t>
                      </a:r>
                      <a:endParaRPr lang="es-CO" sz="16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000" dirty="0">
                          <a:solidFill>
                            <a:srgbClr val="000000"/>
                          </a:solidFill>
                          <a:effectLst/>
                          <a:latin typeface="Calibri" panose="020F0502020204030204" pitchFamily="34" charset="0"/>
                          <a:ea typeface="Times New Roman" panose="02020603050405020304" pitchFamily="18" charset="0"/>
                        </a:rPr>
                        <a:t>2 346 909 584</a:t>
                      </a:r>
                      <a:endParaRPr lang="es-CO" sz="16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000" dirty="0">
                          <a:solidFill>
                            <a:srgbClr val="000000"/>
                          </a:solidFill>
                          <a:effectLst/>
                          <a:latin typeface="Calibri" panose="020F0502020204030204" pitchFamily="34" charset="0"/>
                          <a:ea typeface="Times New Roman" panose="02020603050405020304" pitchFamily="18" charset="0"/>
                        </a:rPr>
                        <a:t>22.98%</a:t>
                      </a:r>
                      <a:endParaRPr lang="es-CO" sz="16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000">
                          <a:solidFill>
                            <a:srgbClr val="000000"/>
                          </a:solidFill>
                          <a:effectLst/>
                          <a:latin typeface="Calibri" panose="020F0502020204030204" pitchFamily="34" charset="0"/>
                          <a:ea typeface="Times New Roman" panose="02020603050405020304" pitchFamily="18" charset="0"/>
                        </a:rPr>
                        <a:t>4 853 541 160</a:t>
                      </a:r>
                      <a:endParaRPr lang="es-CO" sz="16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000">
                          <a:solidFill>
                            <a:srgbClr val="000000"/>
                          </a:solidFill>
                          <a:effectLst/>
                          <a:latin typeface="Calibri" panose="020F0502020204030204" pitchFamily="34" charset="0"/>
                          <a:ea typeface="Times New Roman" panose="02020603050405020304" pitchFamily="18" charset="0"/>
                        </a:rPr>
                        <a:t>7 200 450 744</a:t>
                      </a:r>
                      <a:endParaRPr lang="es-CO" sz="16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CO" sz="1000" dirty="0">
                          <a:solidFill>
                            <a:srgbClr val="000000"/>
                          </a:solidFill>
                          <a:effectLst/>
                          <a:latin typeface="Calibri" panose="020F0502020204030204" pitchFamily="34" charset="0"/>
                          <a:ea typeface="Times New Roman" panose="02020603050405020304" pitchFamily="18" charset="0"/>
                        </a:rPr>
                        <a:t>70.50%</a:t>
                      </a:r>
                      <a:endParaRPr lang="es-CO" sz="16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54468216"/>
                  </a:ext>
                </a:extLst>
              </a:tr>
            </a:tbl>
          </a:graphicData>
        </a:graphic>
      </p:graphicFrame>
      <p:sp>
        <p:nvSpPr>
          <p:cNvPr id="8" name="CuadroTexto 7">
            <a:extLst>
              <a:ext uri="{FF2B5EF4-FFF2-40B4-BE49-F238E27FC236}">
                <a16:creationId xmlns:a16="http://schemas.microsoft.com/office/drawing/2014/main" id="{8195C6AA-C516-42E9-B76B-EA2223E7544D}"/>
              </a:ext>
            </a:extLst>
          </p:cNvPr>
          <p:cNvSpPr txBox="1"/>
          <p:nvPr/>
        </p:nvSpPr>
        <p:spPr>
          <a:xfrm>
            <a:off x="638564" y="32134"/>
            <a:ext cx="6177516" cy="307777"/>
          </a:xfrm>
          <a:prstGeom prst="rect">
            <a:avLst/>
          </a:prstGeom>
          <a:noFill/>
        </p:spPr>
        <p:txBody>
          <a:bodyPr wrap="square">
            <a:spAutoFit/>
          </a:bodyPr>
          <a:lstStyle/>
          <a:p>
            <a:r>
              <a:rPr lang="es-CO" sz="1400" dirty="0">
                <a:latin typeface="Arial" panose="020B0604020202020204" pitchFamily="34" charset="0"/>
                <a:ea typeface="Times New Roman" panose="02020603050405020304" pitchFamily="18" charset="0"/>
                <a:cs typeface="Arial" panose="020B0604020202020204" pitchFamily="34" charset="0"/>
              </a:rPr>
              <a:t>Desviaciones plan de </a:t>
            </a:r>
            <a:r>
              <a:rPr lang="es-CO" sz="1400" dirty="0" smtClean="0">
                <a:latin typeface="Arial" panose="020B0604020202020204" pitchFamily="34" charset="0"/>
                <a:ea typeface="Times New Roman" panose="02020603050405020304" pitchFamily="18" charset="0"/>
                <a:cs typeface="Arial" panose="020B0604020202020204" pitchFamily="34" charset="0"/>
              </a:rPr>
              <a:t>inversión:</a:t>
            </a:r>
            <a:endParaRPr lang="es-CO" sz="1400" dirty="0"/>
          </a:p>
        </p:txBody>
      </p:sp>
      <p:sp>
        <p:nvSpPr>
          <p:cNvPr id="9" name="CuadroTexto 8">
            <a:extLst>
              <a:ext uri="{FF2B5EF4-FFF2-40B4-BE49-F238E27FC236}">
                <a16:creationId xmlns:a16="http://schemas.microsoft.com/office/drawing/2014/main" id="{8195C6AA-C516-42E9-B76B-EA2223E7544D}"/>
              </a:ext>
            </a:extLst>
          </p:cNvPr>
          <p:cNvSpPr txBox="1"/>
          <p:nvPr/>
        </p:nvSpPr>
        <p:spPr>
          <a:xfrm>
            <a:off x="566556" y="1619508"/>
            <a:ext cx="6177516" cy="369332"/>
          </a:xfrm>
          <a:prstGeom prst="rect">
            <a:avLst/>
          </a:prstGeom>
          <a:noFill/>
        </p:spPr>
        <p:txBody>
          <a:bodyPr wrap="square">
            <a:spAutoFit/>
          </a:bodyPr>
          <a:lstStyle/>
          <a:p>
            <a:r>
              <a:rPr lang="es-CO" dirty="0"/>
              <a:t>Incluido en el plan de inversiones aprobado vs lo </a:t>
            </a:r>
            <a:r>
              <a:rPr lang="es-CO" dirty="0" smtClean="0"/>
              <a:t>ejecutado:</a:t>
            </a:r>
            <a:endParaRPr lang="es-CO" sz="1400" dirty="0"/>
          </a:p>
        </p:txBody>
      </p:sp>
    </p:spTree>
    <p:extLst>
      <p:ext uri="{BB962C8B-B14F-4D97-AF65-F5344CB8AC3E}">
        <p14:creationId xmlns:p14="http://schemas.microsoft.com/office/powerpoint/2010/main" val="10177624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0953784" y="5929330"/>
            <a:ext cx="1080120" cy="369332"/>
          </a:xfrm>
          <a:prstGeom prst="rect">
            <a:avLst/>
          </a:prstGeom>
          <a:noFill/>
        </p:spPr>
        <p:txBody>
          <a:bodyPr wrap="square" rtlCol="0">
            <a:spAutoFit/>
          </a:bodyPr>
          <a:lstStyle/>
          <a:p>
            <a:endParaRPr lang="es-CO" dirty="0">
              <a:solidFill>
                <a:srgbClr val="FF0000"/>
              </a:solidFill>
            </a:endParaRPr>
          </a:p>
        </p:txBody>
      </p:sp>
      <p:sp>
        <p:nvSpPr>
          <p:cNvPr id="17" name="CuadroTexto 16">
            <a:extLst>
              <a:ext uri="{FF2B5EF4-FFF2-40B4-BE49-F238E27FC236}">
                <a16:creationId xmlns:a16="http://schemas.microsoft.com/office/drawing/2014/main" id="{9AA14F5E-09A9-49CF-BFC7-32187A2FFBF3}"/>
              </a:ext>
            </a:extLst>
          </p:cNvPr>
          <p:cNvSpPr txBox="1"/>
          <p:nvPr/>
        </p:nvSpPr>
        <p:spPr>
          <a:xfrm>
            <a:off x="246728" y="908720"/>
            <a:ext cx="11698544" cy="4585871"/>
          </a:xfrm>
          <a:prstGeom prst="rect">
            <a:avLst/>
          </a:prstGeom>
          <a:noFill/>
        </p:spPr>
        <p:txBody>
          <a:bodyPr wrap="square">
            <a:spAutoFit/>
          </a:bodyPr>
          <a:lstStyle/>
          <a:p>
            <a:pPr marL="342900" lvl="0" indent="-342900" algn="just">
              <a:spcBef>
                <a:spcPts val="600"/>
              </a:spcBef>
              <a:buFont typeface="Symbol" panose="05050102010706020507" pitchFamily="18" charset="2"/>
              <a:buChar char=""/>
            </a:pPr>
            <a:r>
              <a:rPr lang="es-ES" sz="1600" spc="20" dirty="0" err="1" smtClean="0">
                <a:effectLst/>
                <a:latin typeface="Arial" panose="020B0604020202020204" pitchFamily="34" charset="0"/>
                <a:ea typeface="Times New Roman" panose="02020603050405020304" pitchFamily="18" charset="0"/>
                <a:cs typeface="Times New Roman" panose="02020603050405020304" pitchFamily="18" charset="0"/>
              </a:rPr>
              <a:t>Enelar</a:t>
            </a:r>
            <a:r>
              <a:rPr lang="es-ES" sz="1600" spc="20" dirty="0" smtClean="0">
                <a:effectLst/>
                <a:latin typeface="Arial" panose="020B0604020202020204" pitchFamily="34" charset="0"/>
                <a:ea typeface="Times New Roman" panose="02020603050405020304" pitchFamily="18" charset="0"/>
                <a:cs typeface="Times New Roman" panose="02020603050405020304" pitchFamily="18" charset="0"/>
              </a:rPr>
              <a:t> mediante comunicación del día 14 de junio de 2017 manifestó interés en ejecutar las obras asociadas a las subestaciones Playitas 115 </a:t>
            </a:r>
            <a:r>
              <a:rPr lang="es-ES" sz="1600" spc="20" dirty="0" err="1" smtClean="0">
                <a:effectLst/>
                <a:latin typeface="Arial" panose="020B0604020202020204" pitchFamily="34" charset="0"/>
                <a:ea typeface="Times New Roman" panose="02020603050405020304" pitchFamily="18" charset="0"/>
                <a:cs typeface="Times New Roman" panose="02020603050405020304" pitchFamily="18" charset="0"/>
              </a:rPr>
              <a:t>kV</a:t>
            </a:r>
            <a:r>
              <a:rPr lang="es-ES" sz="1600" spc="20" dirty="0" smtClean="0">
                <a:effectLst/>
                <a:latin typeface="Arial" panose="020B0604020202020204" pitchFamily="34" charset="0"/>
                <a:ea typeface="Times New Roman" panose="02020603050405020304" pitchFamily="18" charset="0"/>
                <a:cs typeface="Times New Roman" panose="02020603050405020304" pitchFamily="18" charset="0"/>
              </a:rPr>
              <a:t>, Tame 115 </a:t>
            </a:r>
            <a:r>
              <a:rPr lang="es-ES" sz="1600" spc="20" dirty="0" err="1" smtClean="0">
                <a:effectLst/>
                <a:latin typeface="Arial" panose="020B0604020202020204" pitchFamily="34" charset="0"/>
                <a:ea typeface="Times New Roman" panose="02020603050405020304" pitchFamily="18" charset="0"/>
                <a:cs typeface="Times New Roman" panose="02020603050405020304" pitchFamily="18" charset="0"/>
              </a:rPr>
              <a:t>kV</a:t>
            </a:r>
            <a:r>
              <a:rPr lang="es-ES" sz="1600" spc="20" dirty="0" smtClean="0">
                <a:effectLst/>
                <a:latin typeface="Arial" panose="020B0604020202020204" pitchFamily="34" charset="0"/>
                <a:ea typeface="Times New Roman" panose="02020603050405020304" pitchFamily="18" charset="0"/>
                <a:cs typeface="Times New Roman" panose="02020603050405020304" pitchFamily="18" charset="0"/>
              </a:rPr>
              <a:t> y línea la Paz Playitas 115 </a:t>
            </a:r>
            <a:r>
              <a:rPr lang="es-ES" sz="1600" spc="20" dirty="0" err="1" smtClean="0">
                <a:effectLst/>
                <a:latin typeface="Arial" panose="020B0604020202020204" pitchFamily="34" charset="0"/>
                <a:ea typeface="Times New Roman" panose="02020603050405020304" pitchFamily="18" charset="0"/>
                <a:cs typeface="Times New Roman" panose="02020603050405020304" pitchFamily="18" charset="0"/>
              </a:rPr>
              <a:t>kV</a:t>
            </a:r>
            <a:r>
              <a:rPr lang="es-ES" sz="1600" spc="20" dirty="0" smtClean="0">
                <a:effectLst/>
                <a:latin typeface="Arial" panose="020B0604020202020204" pitchFamily="34" charset="0"/>
                <a:ea typeface="Times New Roman" panose="02020603050405020304" pitchFamily="18" charset="0"/>
                <a:cs typeface="Times New Roman" panose="02020603050405020304" pitchFamily="18" charset="0"/>
              </a:rPr>
              <a:t>. Así mismo se presentó el cronograma de ejecución de las obras, dando cumplimiento al artículo 4 de la resolución CREG 024 de 2013 y estipulando como fecha de entrada en operación de sus obras en diciembre de 2021</a:t>
            </a:r>
            <a:r>
              <a:rPr lang="es-ES" sz="1600" spc="20" dirty="0">
                <a:effectLst/>
                <a:latin typeface="Arial" panose="020B0604020202020204" pitchFamily="34" charset="0"/>
                <a:ea typeface="Times New Roman" panose="02020603050405020304" pitchFamily="18" charset="0"/>
                <a:cs typeface="Times New Roman" panose="02020603050405020304" pitchFamily="18" charset="0"/>
              </a:rPr>
              <a:t>.</a:t>
            </a:r>
            <a:endParaRPr lang="es-CO" sz="1600" spc="20"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algn="just"/>
            <a:r>
              <a:rPr lang="es-ES" sz="1600" dirty="0" smtClean="0">
                <a:effectLst/>
                <a:latin typeface="Arial" panose="020B0604020202020204" pitchFamily="34" charset="0"/>
                <a:ea typeface="Times New Roman" panose="02020603050405020304" pitchFamily="18" charset="0"/>
              </a:rPr>
              <a:t> </a:t>
            </a:r>
            <a:endParaRPr lang="es-CO" sz="1600" dirty="0">
              <a:effectLst/>
              <a:latin typeface="Times New Roman" panose="02020603050405020304" pitchFamily="18" charset="0"/>
              <a:ea typeface="Times New Roman" panose="02020603050405020304" pitchFamily="18" charset="0"/>
            </a:endParaRPr>
          </a:p>
          <a:p>
            <a:pPr marL="342900" lvl="0" indent="-342900" algn="just">
              <a:spcBef>
                <a:spcPts val="600"/>
              </a:spcBef>
              <a:buFont typeface="Symbol" panose="05050102010706020507" pitchFamily="18" charset="2"/>
              <a:buChar char=""/>
            </a:pPr>
            <a:r>
              <a:rPr lang="es-ES" sz="1600" spc="20" dirty="0" smtClean="0">
                <a:effectLst/>
                <a:latin typeface="Arial" panose="020B0604020202020204" pitchFamily="34" charset="0"/>
                <a:ea typeface="Times New Roman" panose="02020603050405020304" pitchFamily="18" charset="0"/>
                <a:cs typeface="Times New Roman" panose="02020603050405020304" pitchFamily="18" charset="0"/>
              </a:rPr>
              <a:t>La puesta en servicio de las obras a ejecutar por </a:t>
            </a:r>
            <a:r>
              <a:rPr lang="es-ES" sz="1600" spc="20" dirty="0" err="1" smtClean="0">
                <a:effectLst/>
                <a:latin typeface="Arial" panose="020B0604020202020204" pitchFamily="34" charset="0"/>
                <a:ea typeface="Times New Roman" panose="02020603050405020304" pitchFamily="18" charset="0"/>
                <a:cs typeface="Times New Roman" panose="02020603050405020304" pitchFamily="18" charset="0"/>
              </a:rPr>
              <a:t>Enelar</a:t>
            </a:r>
            <a:r>
              <a:rPr lang="es-ES" sz="1600" spc="20" dirty="0" smtClean="0">
                <a:effectLst/>
                <a:latin typeface="Arial" panose="020B0604020202020204" pitchFamily="34" charset="0"/>
                <a:ea typeface="Times New Roman" panose="02020603050405020304" pitchFamily="18" charset="0"/>
                <a:cs typeface="Times New Roman" panose="02020603050405020304" pitchFamily="18" charset="0"/>
              </a:rPr>
              <a:t> ESP depende de por lo menos la construcción de algunos de los siguientes proyectos vía convocatoria de la UPME</a:t>
            </a:r>
            <a:r>
              <a:rPr lang="es-ES" sz="1600" spc="20" dirty="0">
                <a:effectLst/>
                <a:latin typeface="Arial" panose="020B0604020202020204" pitchFamily="34" charset="0"/>
                <a:ea typeface="Times New Roman" panose="02020603050405020304" pitchFamily="18" charset="0"/>
                <a:cs typeface="Times New Roman" panose="02020603050405020304" pitchFamily="18" charset="0"/>
              </a:rPr>
              <a:t>:</a:t>
            </a:r>
            <a:endParaRPr lang="es-CO" sz="1600" spc="20"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algn="just"/>
            <a:r>
              <a:rPr lang="es-ES" sz="1600" dirty="0" smtClean="0">
                <a:effectLst/>
                <a:latin typeface="Arial" panose="020B0604020202020204" pitchFamily="34" charset="0"/>
                <a:ea typeface="Times New Roman" panose="02020603050405020304" pitchFamily="18" charset="0"/>
              </a:rPr>
              <a:t> </a:t>
            </a:r>
            <a:endParaRPr lang="es-CO" sz="1600" dirty="0">
              <a:effectLst/>
              <a:latin typeface="Times New Roman" panose="02020603050405020304" pitchFamily="18" charset="0"/>
              <a:ea typeface="Times New Roman" panose="02020603050405020304" pitchFamily="18" charset="0"/>
            </a:endParaRPr>
          </a:p>
          <a:p>
            <a:pPr marL="457200" indent="-228600" algn="just">
              <a:spcBef>
                <a:spcPts val="600"/>
              </a:spcBef>
            </a:pPr>
            <a:r>
              <a:rPr lang="es-ES" sz="1600" spc="20" dirty="0" smtClean="0">
                <a:effectLst/>
                <a:latin typeface="Arial" panose="020B0604020202020204" pitchFamily="34" charset="0"/>
                <a:ea typeface="Times New Roman" panose="02020603050405020304" pitchFamily="18" charset="0"/>
                <a:cs typeface="Times New Roman" panose="02020603050405020304" pitchFamily="18" charset="0"/>
              </a:rPr>
              <a:t>Subestación La Paz 220/115/34,5 </a:t>
            </a:r>
            <a:r>
              <a:rPr lang="es-ES" sz="1600" spc="20" dirty="0" err="1" smtClean="0">
                <a:effectLst/>
                <a:latin typeface="Arial" panose="020B0604020202020204" pitchFamily="34" charset="0"/>
                <a:ea typeface="Times New Roman" panose="02020603050405020304" pitchFamily="18" charset="0"/>
                <a:cs typeface="Times New Roman" panose="02020603050405020304" pitchFamily="18" charset="0"/>
              </a:rPr>
              <a:t>kV</a:t>
            </a:r>
            <a:endParaRPr lang="es-CO" sz="1600" spc="20"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marL="457200" indent="-228600" algn="just">
              <a:spcBef>
                <a:spcPts val="600"/>
              </a:spcBef>
            </a:pPr>
            <a:r>
              <a:rPr lang="es-ES" sz="1600" spc="20" dirty="0" smtClean="0">
                <a:effectLst/>
                <a:latin typeface="Arial" panose="020B0604020202020204" pitchFamily="34" charset="0"/>
                <a:ea typeface="Times New Roman" panose="02020603050405020304" pitchFamily="18" charset="0"/>
                <a:cs typeface="Times New Roman" panose="02020603050405020304" pitchFamily="18" charset="0"/>
              </a:rPr>
              <a:t>Línea 115 </a:t>
            </a:r>
            <a:r>
              <a:rPr lang="es-ES" sz="1600" spc="20" dirty="0" err="1" smtClean="0">
                <a:effectLst/>
                <a:latin typeface="Arial" panose="020B0604020202020204" pitchFamily="34" charset="0"/>
                <a:ea typeface="Times New Roman" panose="02020603050405020304" pitchFamily="18" charset="0"/>
                <a:cs typeface="Times New Roman" panose="02020603050405020304" pitchFamily="18" charset="0"/>
              </a:rPr>
              <a:t>kV</a:t>
            </a:r>
            <a:r>
              <a:rPr lang="es-ES" sz="1600" spc="20" dirty="0" smtClean="0">
                <a:effectLst/>
                <a:latin typeface="Arial" panose="020B0604020202020204" pitchFamily="34" charset="0"/>
                <a:ea typeface="Times New Roman" panose="02020603050405020304" pitchFamily="18" charset="0"/>
                <a:cs typeface="Times New Roman" panose="02020603050405020304" pitchFamily="18" charset="0"/>
              </a:rPr>
              <a:t> Tame - Playitas</a:t>
            </a:r>
            <a:endParaRPr lang="es-CO" sz="1600" spc="20"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algn="just"/>
            <a:r>
              <a:rPr lang="es-ES" sz="1600" dirty="0" smtClean="0">
                <a:effectLst/>
                <a:latin typeface="Arial" panose="020B0604020202020204" pitchFamily="34" charset="0"/>
                <a:ea typeface="Times New Roman" panose="02020603050405020304" pitchFamily="18" charset="0"/>
              </a:rPr>
              <a:t> </a:t>
            </a:r>
            <a:endParaRPr lang="es-CO" sz="1600" dirty="0">
              <a:effectLst/>
              <a:latin typeface="Times New Roman" panose="02020603050405020304" pitchFamily="18" charset="0"/>
              <a:ea typeface="Times New Roman" panose="02020603050405020304" pitchFamily="18" charset="0"/>
            </a:endParaRPr>
          </a:p>
          <a:p>
            <a:pPr marL="342900" lvl="0" indent="-342900" algn="just">
              <a:spcBef>
                <a:spcPts val="600"/>
              </a:spcBef>
              <a:buFont typeface="Symbol" panose="05050102010706020507" pitchFamily="18" charset="2"/>
              <a:buChar char=""/>
            </a:pPr>
            <a:r>
              <a:rPr lang="es-ES" sz="1600" spc="20" dirty="0" smtClean="0">
                <a:effectLst/>
                <a:latin typeface="Arial" panose="020B0604020202020204" pitchFamily="34" charset="0"/>
                <a:ea typeface="Times New Roman" panose="02020603050405020304" pitchFamily="18" charset="0"/>
                <a:cs typeface="Times New Roman" panose="02020603050405020304" pitchFamily="18" charset="0"/>
              </a:rPr>
              <a:t>A la fecha ninguno de los proyectos ha iniciado su construcción y tampoco se tiene definido el inversionista que los va a ejecutar. Teniendo en cuenta lo anterior, </a:t>
            </a:r>
            <a:r>
              <a:rPr lang="es-ES" sz="1600" spc="20" dirty="0" err="1" smtClean="0">
                <a:effectLst/>
                <a:latin typeface="Arial" panose="020B0604020202020204" pitchFamily="34" charset="0"/>
                <a:ea typeface="Times New Roman" panose="02020603050405020304" pitchFamily="18" charset="0"/>
                <a:cs typeface="Times New Roman" panose="02020603050405020304" pitchFamily="18" charset="0"/>
              </a:rPr>
              <a:t>Enelar</a:t>
            </a:r>
            <a:r>
              <a:rPr lang="es-ES" sz="1600" spc="20" dirty="0" smtClean="0">
                <a:effectLst/>
                <a:latin typeface="Arial" panose="020B0604020202020204" pitchFamily="34" charset="0"/>
                <a:ea typeface="Times New Roman" panose="02020603050405020304" pitchFamily="18" charset="0"/>
                <a:cs typeface="Times New Roman" panose="02020603050405020304" pitchFamily="18" charset="0"/>
              </a:rPr>
              <a:t> ESP decide no ejecutar las obras previstas de expansión del STR con la proyección inicialmente planteada pues no se podría realizar la puesta en servicio de las mismas</a:t>
            </a:r>
            <a:r>
              <a:rPr lang="es-ES" sz="1600" spc="20" dirty="0">
                <a:effectLst/>
                <a:latin typeface="Arial" panose="020B0604020202020204" pitchFamily="34" charset="0"/>
                <a:ea typeface="Times New Roman" panose="02020603050405020304" pitchFamily="18" charset="0"/>
                <a:cs typeface="Times New Roman" panose="02020603050405020304" pitchFamily="18" charset="0"/>
              </a:rPr>
              <a:t>.</a:t>
            </a:r>
            <a:endParaRPr lang="es-CO" sz="1600" spc="20"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algn="just"/>
            <a:r>
              <a:rPr lang="es-ES" sz="1600" dirty="0" smtClean="0">
                <a:effectLst/>
                <a:latin typeface="Arial" panose="020B0604020202020204" pitchFamily="34" charset="0"/>
                <a:ea typeface="Times New Roman" panose="02020603050405020304" pitchFamily="18" charset="0"/>
              </a:rPr>
              <a:t> </a:t>
            </a:r>
            <a:endParaRPr lang="es-CO" sz="1600" dirty="0">
              <a:effectLst/>
              <a:latin typeface="Times New Roman" panose="02020603050405020304" pitchFamily="18" charset="0"/>
              <a:ea typeface="Times New Roman" panose="02020603050405020304" pitchFamily="18" charset="0"/>
            </a:endParaRPr>
          </a:p>
          <a:p>
            <a:r>
              <a:rPr lang="es-CO" sz="1600" dirty="0" smtClean="0">
                <a:latin typeface="Arial" panose="020B0604020202020204" pitchFamily="34" charset="0"/>
                <a:ea typeface="Times New Roman" panose="02020603050405020304" pitchFamily="18" charset="0"/>
              </a:rPr>
              <a:t>La desviación de la inversión en los niveles de tensión 1, 2 y 3 se debe a la no ejecución de proyectos de inversión propuestos para el año 2021</a:t>
            </a:r>
            <a:r>
              <a:rPr lang="es-CO" sz="1600" dirty="0">
                <a:latin typeface="Arial" panose="020B0604020202020204" pitchFamily="34" charset="0"/>
                <a:ea typeface="Times New Roman" panose="02020603050405020304" pitchFamily="18" charset="0"/>
              </a:rPr>
              <a:t>.</a:t>
            </a:r>
            <a:endParaRPr lang="es-CO" sz="1600" dirty="0"/>
          </a:p>
        </p:txBody>
      </p:sp>
      <p:sp>
        <p:nvSpPr>
          <p:cNvPr id="5" name="CuadroTexto 4">
            <a:extLst>
              <a:ext uri="{FF2B5EF4-FFF2-40B4-BE49-F238E27FC236}">
                <a16:creationId xmlns:a16="http://schemas.microsoft.com/office/drawing/2014/main" id="{B490B9DA-65D2-4535-9065-BDEDC6140419}"/>
              </a:ext>
            </a:extLst>
          </p:cNvPr>
          <p:cNvSpPr txBox="1"/>
          <p:nvPr/>
        </p:nvSpPr>
        <p:spPr>
          <a:xfrm>
            <a:off x="7412526" y="220578"/>
            <a:ext cx="4804154" cy="400110"/>
          </a:xfrm>
          <a:prstGeom prst="rect">
            <a:avLst/>
          </a:prstGeom>
          <a:noFill/>
        </p:spPr>
        <p:txBody>
          <a:bodyPr wrap="square" rtlCol="0">
            <a:spAutoFit/>
          </a:bodyPr>
          <a:lstStyle/>
          <a:p>
            <a:pPr algn="ctr"/>
            <a:r>
              <a:rPr lang="es-ES" sz="2000" b="1" smtClean="0">
                <a:solidFill>
                  <a:schemeClr val="bg1"/>
                </a:solidFill>
                <a:latin typeface="Tahoma" panose="020B0604030504040204" pitchFamily="34" charset="0"/>
                <a:ea typeface="Tahoma" panose="020B0604030504040204" pitchFamily="34" charset="0"/>
                <a:cs typeface="Tahoma" panose="020B0604030504040204" pitchFamily="34" charset="0"/>
              </a:rPr>
              <a:t>DESVIACIÓN PLAN DE INVERSIÓN</a:t>
            </a:r>
            <a:endParaRPr lang="es-CO"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177624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DISEÑOS\ENELAR 2020\PLANTILLA PRESENTACIONES 2020\seccion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4"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6E7D0ED6-2E97-4EAA-9CCD-D8B4B43C7D30}"/>
              </a:ext>
            </a:extLst>
          </p:cNvPr>
          <p:cNvSpPr txBox="1"/>
          <p:nvPr/>
        </p:nvSpPr>
        <p:spPr>
          <a:xfrm>
            <a:off x="5991808" y="1916832"/>
            <a:ext cx="6167438" cy="4524315"/>
          </a:xfrm>
          <a:prstGeom prst="rect">
            <a:avLst/>
          </a:prstGeom>
          <a:noFill/>
        </p:spPr>
        <p:txBody>
          <a:bodyPr wrap="square" rtlCol="0">
            <a:spAutoFit/>
          </a:bodyPr>
          <a:lstStyle/>
          <a:p>
            <a:pPr algn="ctr"/>
            <a:r>
              <a:rPr lang="es-CO" sz="4000" b="1">
                <a:solidFill>
                  <a:srgbClr val="0070C0"/>
                </a:solidFill>
                <a:latin typeface="Tahoma" panose="020B0604030504040204" pitchFamily="34" charset="0"/>
                <a:ea typeface="Tahoma" panose="020B0604030504040204" pitchFamily="34" charset="0"/>
                <a:cs typeface="Tahoma" panose="020B0604030504040204" pitchFamily="34" charset="0"/>
              </a:rPr>
              <a:t>7</a:t>
            </a:r>
            <a:r>
              <a:rPr lang="es-CO" sz="4000" b="1"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s-ES" sz="4000" b="1" smtClean="0">
                <a:solidFill>
                  <a:srgbClr val="0070C0"/>
                </a:solidFill>
                <a:latin typeface="Tahoma" panose="020B0604030504040204" pitchFamily="34" charset="0"/>
                <a:ea typeface="Tahoma" panose="020B0604030504040204" pitchFamily="34" charset="0"/>
                <a:cs typeface="Tahoma" panose="020B0604030504040204" pitchFamily="34" charset="0"/>
              </a:rPr>
              <a:t>INVERSIONES ASOCIADAS AL ESQUEMA DE CALIDAD DEL SERVICIO</a:t>
            </a:r>
            <a:endParaRPr lang="es-CO" sz="4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ctr"/>
            <a:endParaRPr lang="es-CO" sz="4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ctr"/>
            <a:endParaRPr lang="es-CO" sz="4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ctr"/>
            <a:endParaRPr lang="es-CO" sz="4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28784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17" y="58479"/>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0953784" y="5929330"/>
            <a:ext cx="1080120" cy="369332"/>
          </a:xfrm>
          <a:prstGeom prst="rect">
            <a:avLst/>
          </a:prstGeom>
          <a:noFill/>
        </p:spPr>
        <p:txBody>
          <a:bodyPr wrap="square" rtlCol="0">
            <a:spAutoFit/>
          </a:bodyPr>
          <a:lstStyle/>
          <a:p>
            <a:endParaRPr lang="es-CO" dirty="0">
              <a:solidFill>
                <a:srgbClr val="FF0000"/>
              </a:solidFill>
            </a:endParaRPr>
          </a:p>
        </p:txBody>
      </p:sp>
      <p:pic>
        <p:nvPicPr>
          <p:cNvPr id="5" name="Imagen 4">
            <a:extLst>
              <a:ext uri="{FF2B5EF4-FFF2-40B4-BE49-F238E27FC236}">
                <a16:creationId xmlns:a16="http://schemas.microsoft.com/office/drawing/2014/main" id="{D512EB4E-25E7-43DB-B97D-81B9B1E29AB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512" y="1484784"/>
            <a:ext cx="8352928" cy="3528392"/>
          </a:xfrm>
          <a:prstGeom prst="rect">
            <a:avLst/>
          </a:prstGeom>
          <a:noFill/>
          <a:ln>
            <a:noFill/>
          </a:ln>
        </p:spPr>
      </p:pic>
      <p:sp>
        <p:nvSpPr>
          <p:cNvPr id="6" name="CuadroTexto 5">
            <a:extLst>
              <a:ext uri="{FF2B5EF4-FFF2-40B4-BE49-F238E27FC236}">
                <a16:creationId xmlns:a16="http://schemas.microsoft.com/office/drawing/2014/main" id="{0B0A542D-FEFB-4E56-8E94-09A6F60FD38F}"/>
              </a:ext>
            </a:extLst>
          </p:cNvPr>
          <p:cNvSpPr txBox="1"/>
          <p:nvPr/>
        </p:nvSpPr>
        <p:spPr>
          <a:xfrm>
            <a:off x="7320136" y="190381"/>
            <a:ext cx="5053320" cy="646331"/>
          </a:xfrm>
          <a:prstGeom prst="rect">
            <a:avLst/>
          </a:prstGeom>
          <a:noFill/>
        </p:spPr>
        <p:txBody>
          <a:bodyPr wrap="square">
            <a:spAutoFit/>
          </a:bodyPr>
          <a:lstStyle/>
          <a:p>
            <a:r>
              <a:rPr lang="es-ES" sz="1800" b="1" smtClean="0">
                <a:solidFill>
                  <a:schemeClr val="bg1"/>
                </a:solidFill>
                <a:latin typeface="Tahoma" panose="020B0604030504040204" pitchFamily="34" charset="0"/>
                <a:ea typeface="Tahoma" panose="020B0604030504040204" pitchFamily="34" charset="0"/>
                <a:cs typeface="Tahoma" panose="020B0604030504040204" pitchFamily="34" charset="0"/>
              </a:rPr>
              <a:t>INVERSIONES ASOCIADAS AL ESQUEMA DE CALIDAD DEL SERVICIO</a:t>
            </a:r>
            <a:endParaRPr lang="es-CO" sz="1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897341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DISEÑOS\ENELAR 2020\PLANTILLA PRESENTACIONES 2020\seccion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4"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6E7D0ED6-2E97-4EAA-9CCD-D8B4B43C7D30}"/>
              </a:ext>
            </a:extLst>
          </p:cNvPr>
          <p:cNvSpPr txBox="1"/>
          <p:nvPr/>
        </p:nvSpPr>
        <p:spPr>
          <a:xfrm>
            <a:off x="5991808" y="1916832"/>
            <a:ext cx="6167438" cy="2677656"/>
          </a:xfrm>
          <a:prstGeom prst="rect">
            <a:avLst/>
          </a:prstGeom>
          <a:noFill/>
        </p:spPr>
        <p:txBody>
          <a:bodyPr wrap="square" rtlCol="0">
            <a:spAutoFit/>
          </a:bodyPr>
          <a:lstStyle/>
          <a:p>
            <a:pPr algn="ctr"/>
            <a:r>
              <a:rPr lang="es-CO" sz="4000" b="1">
                <a:solidFill>
                  <a:srgbClr val="0070C0"/>
                </a:solidFill>
                <a:latin typeface="Tahoma" panose="020B0604030504040204" pitchFamily="34" charset="0"/>
                <a:ea typeface="Tahoma" panose="020B0604030504040204" pitchFamily="34" charset="0"/>
                <a:cs typeface="Tahoma" panose="020B0604030504040204" pitchFamily="34" charset="0"/>
              </a:rPr>
              <a:t>8</a:t>
            </a:r>
            <a:r>
              <a:rPr lang="es-CO" sz="4000" b="1"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s-ES" sz="4000" b="1" smtClean="0">
                <a:solidFill>
                  <a:srgbClr val="0070C0"/>
                </a:solidFill>
                <a:latin typeface="Tahoma" panose="020B0604030504040204" pitchFamily="34" charset="0"/>
                <a:ea typeface="Tahoma" panose="020B0604030504040204" pitchFamily="34" charset="0"/>
                <a:cs typeface="Tahoma" panose="020B0604030504040204" pitchFamily="34" charset="0"/>
              </a:rPr>
              <a:t>GESTIÓN DE ACTIVOS</a:t>
            </a:r>
            <a:endParaRPr lang="es-CO" sz="4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ctr"/>
            <a:endParaRPr lang="es-CO" sz="4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ctr"/>
            <a:endParaRPr lang="es-CO" sz="4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73038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0953784" y="5929330"/>
            <a:ext cx="1080120" cy="369332"/>
          </a:xfrm>
          <a:prstGeom prst="rect">
            <a:avLst/>
          </a:prstGeom>
          <a:noFill/>
        </p:spPr>
        <p:txBody>
          <a:bodyPr wrap="square" rtlCol="0">
            <a:spAutoFit/>
          </a:bodyPr>
          <a:lstStyle/>
          <a:p>
            <a:endParaRPr lang="es-CO" dirty="0">
              <a:solidFill>
                <a:srgbClr val="FF0000"/>
              </a:solidFill>
            </a:endParaRPr>
          </a:p>
        </p:txBody>
      </p:sp>
      <p:sp>
        <p:nvSpPr>
          <p:cNvPr id="6" name="CuadroTexto 5">
            <a:extLst>
              <a:ext uri="{FF2B5EF4-FFF2-40B4-BE49-F238E27FC236}">
                <a16:creationId xmlns:a16="http://schemas.microsoft.com/office/drawing/2014/main" id="{3AA697BD-E015-456E-904E-169C88C56776}"/>
              </a:ext>
            </a:extLst>
          </p:cNvPr>
          <p:cNvSpPr txBox="1"/>
          <p:nvPr/>
        </p:nvSpPr>
        <p:spPr>
          <a:xfrm>
            <a:off x="551384" y="908720"/>
            <a:ext cx="11161240" cy="4801314"/>
          </a:xfrm>
          <a:prstGeom prst="rect">
            <a:avLst/>
          </a:prstGeom>
          <a:noFill/>
        </p:spPr>
        <p:txBody>
          <a:bodyPr wrap="square">
            <a:spAutoFit/>
          </a:bodyPr>
          <a:lstStyle/>
          <a:p>
            <a:pPr algn="just"/>
            <a:r>
              <a:rPr lang="es-CO" dirty="0" smtClean="0">
                <a:latin typeface="Arial" panose="020B0604020202020204" pitchFamily="34" charset="0"/>
                <a:ea typeface="Times New Roman" panose="02020603050405020304" pitchFamily="18" charset="0"/>
              </a:rPr>
              <a:t>Para el tercer año del plan de inversiones, se ha realizado un avance considerado en la implementación del Sistema de Gestión de Activos (</a:t>
            </a:r>
            <a:r>
              <a:rPr lang="es-CO" dirty="0">
                <a:latin typeface="Arial" panose="020B0604020202020204" pitchFamily="34" charset="0"/>
                <a:ea typeface="Times New Roman" panose="02020603050405020304" pitchFamily="18" charset="0"/>
              </a:rPr>
              <a:t>SGA</a:t>
            </a:r>
            <a:r>
              <a:rPr lang="es-CO" dirty="0" smtClean="0">
                <a:latin typeface="Arial" panose="020B0604020202020204" pitchFamily="34" charset="0"/>
                <a:ea typeface="Times New Roman" panose="02020603050405020304" pitchFamily="18" charset="0"/>
              </a:rPr>
              <a:t>) bajo el modelo de la norma ISO 55001, donde se ha cumplido con las metas establecidas y se han generado nuevas metas de acuerdo a lo avanzado, tal como se contempla en el siguiente cronograma desarrollado para el año 2021</a:t>
            </a:r>
            <a:r>
              <a:rPr lang="es-CO" dirty="0" smtClean="0">
                <a:latin typeface="Arial" panose="020B0604020202020204" pitchFamily="34" charset="0"/>
                <a:ea typeface="Times New Roman" panose="02020603050405020304" pitchFamily="18" charset="0"/>
              </a:rPr>
              <a:t>.</a:t>
            </a:r>
          </a:p>
          <a:p>
            <a:pPr algn="just"/>
            <a:endParaRPr lang="es-CO" dirty="0">
              <a:latin typeface="Arial" panose="020B0604020202020204" pitchFamily="34" charset="0"/>
              <a:ea typeface="Times New Roman" panose="02020603050405020304" pitchFamily="18" charset="0"/>
            </a:endParaRPr>
          </a:p>
          <a:p>
            <a:pPr algn="just"/>
            <a:r>
              <a:rPr lang="es-CO" dirty="0" smtClean="0">
                <a:latin typeface="Arial" panose="020B0604020202020204" pitchFamily="34" charset="0"/>
                <a:ea typeface="Times New Roman" panose="02020603050405020304" pitchFamily="18" charset="0"/>
              </a:rPr>
              <a:t>En este periodo se desarrolló una fase de revisión y análisis del contexto de la empresa, en la cual como primera medida se estableció las siguientes actividades</a:t>
            </a:r>
            <a:r>
              <a:rPr lang="es-CO" dirty="0" smtClean="0">
                <a:latin typeface="Arial" panose="020B0604020202020204" pitchFamily="34" charset="0"/>
                <a:ea typeface="Times New Roman" panose="02020603050405020304" pitchFamily="18" charset="0"/>
              </a:rPr>
              <a:t>:</a:t>
            </a:r>
          </a:p>
          <a:p>
            <a:pPr algn="just"/>
            <a:endParaRPr lang="es-CO" sz="1800" dirty="0">
              <a:effectLst/>
              <a:latin typeface="Arial" panose="020B0604020202020204" pitchFamily="34" charset="0"/>
              <a:ea typeface="Times New Roman" panose="02020603050405020304" pitchFamily="18" charset="0"/>
            </a:endParaRPr>
          </a:p>
          <a:p>
            <a:pPr marL="285750" lvl="0" indent="-285750" algn="just">
              <a:buFont typeface="Arial" panose="020B0604020202020204" pitchFamily="34" charset="0"/>
              <a:buChar char="•"/>
            </a:pPr>
            <a:r>
              <a:rPr lang="es-ES" dirty="0" smtClean="0">
                <a:latin typeface="Arial" panose="020B0604020202020204" pitchFamily="34" charset="0"/>
                <a:ea typeface="Times New Roman" panose="02020603050405020304" pitchFamily="18" charset="0"/>
              </a:rPr>
              <a:t>Sensibilización de los elementos normativos, análisis del contexto – partes interesadas – objetivos – política - procesos- PEGA - CARACTERIZACIÓN DEL PROCESO, </a:t>
            </a:r>
            <a:r>
              <a:rPr lang="es-CO" dirty="0" smtClean="0">
                <a:latin typeface="Arial" panose="020B0604020202020204" pitchFamily="34" charset="0"/>
                <a:cs typeface="Arial" panose="020B0604020202020204" pitchFamily="34" charset="0"/>
              </a:rPr>
              <a:t>portafolio </a:t>
            </a:r>
            <a:r>
              <a:rPr lang="es-CO" dirty="0">
                <a:latin typeface="Arial" panose="020B0604020202020204" pitchFamily="34" charset="0"/>
                <a:cs typeface="Arial" panose="020B0604020202020204" pitchFamily="34" charset="0"/>
              </a:rPr>
              <a:t>de activos (inventario</a:t>
            </a:r>
            <a:r>
              <a:rPr lang="es-CO" dirty="0" smtClean="0">
                <a:latin typeface="Arial" panose="020B0604020202020204" pitchFamily="34" charset="0"/>
                <a:cs typeface="Arial" panose="020B0604020202020204" pitchFamily="34" charset="0"/>
              </a:rPr>
              <a:t>), análisis </a:t>
            </a:r>
            <a:r>
              <a:rPr lang="es-CO" dirty="0">
                <a:latin typeface="Arial" panose="020B0604020202020204" pitchFamily="34" charset="0"/>
                <a:cs typeface="Arial" panose="020B0604020202020204" pitchFamily="34" charset="0"/>
              </a:rPr>
              <a:t>del ciclo de vida de los </a:t>
            </a:r>
            <a:r>
              <a:rPr lang="es-CO" dirty="0" smtClean="0">
                <a:latin typeface="Arial" panose="020B0604020202020204" pitchFamily="34" charset="0"/>
                <a:cs typeface="Arial" panose="020B0604020202020204" pitchFamily="34" charset="0"/>
              </a:rPr>
              <a:t>activos,  comité </a:t>
            </a:r>
            <a:r>
              <a:rPr lang="es-CO" dirty="0">
                <a:latin typeface="Arial" panose="020B0604020202020204" pitchFamily="34" charset="0"/>
                <a:cs typeface="Arial" panose="020B0604020202020204" pitchFamily="34" charset="0"/>
              </a:rPr>
              <a:t>interdisciplinario del </a:t>
            </a:r>
            <a:r>
              <a:rPr lang="es-CO" dirty="0" smtClean="0">
                <a:latin typeface="Arial" panose="020B0604020202020204" pitchFamily="34" charset="0"/>
                <a:cs typeface="Arial" panose="020B0604020202020204" pitchFamily="34" charset="0"/>
              </a:rPr>
              <a:t>SGA, gestión </a:t>
            </a:r>
            <a:r>
              <a:rPr lang="es-CO" dirty="0">
                <a:latin typeface="Arial" panose="020B0604020202020204" pitchFamily="34" charset="0"/>
                <a:cs typeface="Arial" panose="020B0604020202020204" pitchFamily="34" charset="0"/>
              </a:rPr>
              <a:t>del </a:t>
            </a:r>
            <a:r>
              <a:rPr lang="es-CO" dirty="0" smtClean="0">
                <a:latin typeface="Arial" panose="020B0604020202020204" pitchFamily="34" charset="0"/>
                <a:cs typeface="Arial" panose="020B0604020202020204" pitchFamily="34" charset="0"/>
              </a:rPr>
              <a:t>riesgo, competencia</a:t>
            </a:r>
            <a:r>
              <a:rPr lang="es-CO" dirty="0">
                <a:latin typeface="Arial" panose="020B0604020202020204" pitchFamily="34" charset="0"/>
                <a:cs typeface="Arial" panose="020B0604020202020204" pitchFamily="34" charset="0"/>
              </a:rPr>
              <a:t>, roles y </a:t>
            </a:r>
            <a:r>
              <a:rPr lang="es-CO" dirty="0" smtClean="0">
                <a:latin typeface="Arial" panose="020B0604020202020204" pitchFamily="34" charset="0"/>
                <a:cs typeface="Arial" panose="020B0604020202020204" pitchFamily="34" charset="0"/>
              </a:rPr>
              <a:t>responsabilidades, comunicaciones, sistema </a:t>
            </a:r>
            <a:r>
              <a:rPr lang="es-CO" dirty="0">
                <a:latin typeface="Arial" panose="020B0604020202020204" pitchFamily="34" charset="0"/>
                <a:cs typeface="Arial" panose="020B0604020202020204" pitchFamily="34" charset="0"/>
              </a:rPr>
              <a:t>de </a:t>
            </a:r>
            <a:r>
              <a:rPr lang="es-CO" dirty="0" smtClean="0">
                <a:latin typeface="Arial" panose="020B0604020202020204" pitchFamily="34" charset="0"/>
                <a:cs typeface="Arial" panose="020B0604020202020204" pitchFamily="34" charset="0"/>
              </a:rPr>
              <a:t>información, planificación </a:t>
            </a:r>
            <a:r>
              <a:rPr lang="es-CO" dirty="0">
                <a:latin typeface="Arial" panose="020B0604020202020204" pitchFamily="34" charset="0"/>
                <a:cs typeface="Arial" panose="020B0604020202020204" pitchFamily="34" charset="0"/>
              </a:rPr>
              <a:t>y control </a:t>
            </a:r>
            <a:r>
              <a:rPr lang="es-CO" dirty="0" smtClean="0">
                <a:latin typeface="Arial" panose="020B0604020202020204" pitchFamily="34" charset="0"/>
                <a:cs typeface="Arial" panose="020B0604020202020204" pitchFamily="34" charset="0"/>
              </a:rPr>
              <a:t>operacional y gestión </a:t>
            </a:r>
            <a:r>
              <a:rPr lang="es-CO" dirty="0">
                <a:latin typeface="Arial" panose="020B0604020202020204" pitchFamily="34" charset="0"/>
                <a:cs typeface="Arial" panose="020B0604020202020204" pitchFamily="34" charset="0"/>
              </a:rPr>
              <a:t>del </a:t>
            </a:r>
            <a:r>
              <a:rPr lang="es-CO" dirty="0" smtClean="0">
                <a:latin typeface="Arial" panose="020B0604020202020204" pitchFamily="34" charset="0"/>
                <a:cs typeface="Arial" panose="020B0604020202020204" pitchFamily="34" charset="0"/>
              </a:rPr>
              <a:t>cambio.</a:t>
            </a:r>
          </a:p>
          <a:p>
            <a:pPr marL="285750" lvl="0" indent="-285750" algn="just">
              <a:buFont typeface="Arial" panose="020B0604020202020204" pitchFamily="34" charset="0"/>
              <a:buChar char="•"/>
            </a:pPr>
            <a:endParaRPr lang="es-CO" dirty="0">
              <a:latin typeface="Arial" panose="020B0604020202020204" pitchFamily="34" charset="0"/>
              <a:cs typeface="Arial" panose="020B0604020202020204" pitchFamily="34" charset="0"/>
            </a:endParaRPr>
          </a:p>
          <a:p>
            <a:pPr algn="just"/>
            <a:r>
              <a:rPr lang="es-CO" dirty="0">
                <a:latin typeface="Arial" panose="020B0604020202020204" pitchFamily="34" charset="0"/>
                <a:cs typeface="Arial" panose="020B0604020202020204" pitchFamily="34" charset="0"/>
              </a:rPr>
              <a:t>Este avance también es reflejado en el siguiente diagnóstico realizado en la finalización de la Fase II de implementación, desarrollada en el año 2021.</a:t>
            </a:r>
          </a:p>
          <a:p>
            <a:pPr marL="285750" lvl="0" indent="-285750" algn="just">
              <a:buFont typeface="Arial" panose="020B0604020202020204" pitchFamily="34" charset="0"/>
              <a:buChar char="•"/>
            </a:pPr>
            <a:endParaRPr lang="es-CO" sz="1800" dirty="0">
              <a:effectLst/>
              <a:latin typeface="Times New Roman" panose="02020603050405020304" pitchFamily="18" charset="0"/>
              <a:ea typeface="Times New Roman" panose="02020603050405020304" pitchFamily="18" charset="0"/>
            </a:endParaRPr>
          </a:p>
        </p:txBody>
      </p:sp>
      <p:sp>
        <p:nvSpPr>
          <p:cNvPr id="8" name="CuadroTexto 7">
            <a:extLst>
              <a:ext uri="{FF2B5EF4-FFF2-40B4-BE49-F238E27FC236}">
                <a16:creationId xmlns:a16="http://schemas.microsoft.com/office/drawing/2014/main" id="{DE4A7E3F-60C1-4719-9E76-BE0498222498}"/>
              </a:ext>
            </a:extLst>
          </p:cNvPr>
          <p:cNvSpPr txBox="1"/>
          <p:nvPr/>
        </p:nvSpPr>
        <p:spPr>
          <a:xfrm>
            <a:off x="6528048" y="218054"/>
            <a:ext cx="6172200" cy="369332"/>
          </a:xfrm>
          <a:prstGeom prst="rect">
            <a:avLst/>
          </a:prstGeom>
          <a:noFill/>
        </p:spPr>
        <p:txBody>
          <a:bodyPr wrap="square">
            <a:spAutoFit/>
          </a:bodyPr>
          <a:lstStyle/>
          <a:p>
            <a:pPr algn="ctr"/>
            <a:r>
              <a:rPr lang="es-ES" sz="1800" b="1" smtClean="0">
                <a:solidFill>
                  <a:schemeClr val="bg1"/>
                </a:solidFill>
                <a:latin typeface="Tahoma" panose="020B0604030504040204" pitchFamily="34" charset="0"/>
                <a:ea typeface="Tahoma" panose="020B0604030504040204" pitchFamily="34" charset="0"/>
                <a:cs typeface="Tahoma" panose="020B0604030504040204" pitchFamily="34" charset="0"/>
              </a:rPr>
              <a:t>GESTIÓN DE ACTIVOS</a:t>
            </a:r>
            <a:endParaRPr lang="es-CO" sz="1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14562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678E1364-A1BA-46F6-9479-D460A4B056AA}"/>
              </a:ext>
            </a:extLst>
          </p:cNvPr>
          <p:cNvSpPr txBox="1"/>
          <p:nvPr/>
        </p:nvSpPr>
        <p:spPr>
          <a:xfrm>
            <a:off x="7248128" y="116632"/>
            <a:ext cx="4804154" cy="461665"/>
          </a:xfrm>
          <a:prstGeom prst="rect">
            <a:avLst/>
          </a:prstGeom>
          <a:noFill/>
        </p:spPr>
        <p:txBody>
          <a:bodyPr wrap="square" rtlCol="0">
            <a:spAutoFit/>
          </a:bodyPr>
          <a:lstStyle/>
          <a:p>
            <a:pPr algn="ctr"/>
            <a:r>
              <a:rPr lang="es-MX" sz="2400" b="1" smtClean="0">
                <a:solidFill>
                  <a:schemeClr val="bg1"/>
                </a:solidFill>
                <a:latin typeface="Tahoma" panose="020B0604030504040204" pitchFamily="34" charset="0"/>
                <a:ea typeface="Tahoma" panose="020B0604030504040204" pitchFamily="34" charset="0"/>
                <a:cs typeface="Tahoma" panose="020B0604030504040204" pitchFamily="34" charset="0"/>
              </a:rPr>
              <a:t>RESUMEN EJECUTIVO </a:t>
            </a:r>
            <a:endParaRPr lang="es-CO"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CuadroTexto 5">
            <a:extLst>
              <a:ext uri="{FF2B5EF4-FFF2-40B4-BE49-F238E27FC236}">
                <a16:creationId xmlns:a16="http://schemas.microsoft.com/office/drawing/2014/main" id="{0AB699FB-C740-49AE-972F-1213E90E4686}"/>
              </a:ext>
            </a:extLst>
          </p:cNvPr>
          <p:cNvSpPr txBox="1"/>
          <p:nvPr/>
        </p:nvSpPr>
        <p:spPr>
          <a:xfrm>
            <a:off x="382688" y="1054477"/>
            <a:ext cx="11809312" cy="646331"/>
          </a:xfrm>
          <a:prstGeom prst="rect">
            <a:avLst/>
          </a:prstGeom>
          <a:noFill/>
        </p:spPr>
        <p:txBody>
          <a:bodyPr wrap="square">
            <a:spAutoFit/>
          </a:bodyPr>
          <a:lstStyle/>
          <a:p>
            <a:r>
              <a:rPr lang="es-MX" sz="1800" smtClean="0">
                <a:effectLst/>
                <a:latin typeface="Arial" panose="020B0604020202020204" pitchFamily="34" charset="0"/>
                <a:ea typeface="Times New Roman" panose="02020603050405020304" pitchFamily="18" charset="0"/>
              </a:rPr>
              <a:t>La Empresa de Energía de Arauca Enelar ESP, presenta el informe de ejecución del </a:t>
            </a:r>
            <a:r>
              <a:rPr lang="es-MX" smtClean="0">
                <a:latin typeface="Arial" panose="020B0604020202020204" pitchFamily="34" charset="0"/>
                <a:ea typeface="Times New Roman" panose="02020603050405020304" pitchFamily="18" charset="0"/>
              </a:rPr>
              <a:t>tercer</a:t>
            </a:r>
            <a:r>
              <a:rPr lang="es-MX" sz="1800" smtClean="0">
                <a:effectLst/>
                <a:latin typeface="Arial" panose="020B0604020202020204" pitchFamily="34" charset="0"/>
                <a:ea typeface="Times New Roman" panose="02020603050405020304" pitchFamily="18" charset="0"/>
              </a:rPr>
              <a:t> año del plan de inversiones correspondiente al año 2021, el cual fue aprobado mediante resolución CREG 199 de 2020</a:t>
            </a:r>
            <a:r>
              <a:rPr lang="es-MX" sz="1800" dirty="0">
                <a:effectLst/>
                <a:latin typeface="Arial" panose="020B0604020202020204" pitchFamily="34" charset="0"/>
                <a:ea typeface="Times New Roman" panose="02020603050405020304" pitchFamily="18" charset="0"/>
              </a:rPr>
              <a:t>.</a:t>
            </a:r>
            <a:endParaRPr lang="es-CO" dirty="0"/>
          </a:p>
        </p:txBody>
      </p:sp>
      <p:sp>
        <p:nvSpPr>
          <p:cNvPr id="9" name="CuadroTexto 8">
            <a:extLst>
              <a:ext uri="{FF2B5EF4-FFF2-40B4-BE49-F238E27FC236}">
                <a16:creationId xmlns:a16="http://schemas.microsoft.com/office/drawing/2014/main" id="{DB2BDC2C-E85F-478A-897C-532A55FFBAD6}"/>
              </a:ext>
            </a:extLst>
          </p:cNvPr>
          <p:cNvSpPr txBox="1"/>
          <p:nvPr/>
        </p:nvSpPr>
        <p:spPr>
          <a:xfrm>
            <a:off x="355848" y="2996952"/>
            <a:ext cx="2524472" cy="523220"/>
          </a:xfrm>
          <a:prstGeom prst="rect">
            <a:avLst/>
          </a:prstGeom>
          <a:noFill/>
        </p:spPr>
        <p:txBody>
          <a:bodyPr wrap="square">
            <a:spAutoFit/>
          </a:bodyPr>
          <a:lstStyle/>
          <a:p>
            <a:r>
              <a:rPr lang="es-CO" sz="1400" smtClean="0">
                <a:effectLst/>
                <a:latin typeface="Arial" panose="020B0604020202020204" pitchFamily="34" charset="0"/>
                <a:ea typeface="Times New Roman" panose="02020603050405020304" pitchFamily="18" charset="0"/>
                <a:cs typeface="Arial" panose="020B0604020202020204" pitchFamily="34" charset="0"/>
              </a:rPr>
              <a:t>Resumen de inversiones año </a:t>
            </a:r>
            <a:r>
              <a:rPr lang="es-CO" sz="1400" smtClean="0">
                <a:latin typeface="Arial" panose="020B0604020202020204" pitchFamily="34" charset="0"/>
                <a:ea typeface="Times New Roman" panose="02020603050405020304" pitchFamily="18" charset="0"/>
                <a:cs typeface="Arial" panose="020B0604020202020204" pitchFamily="34" charset="0"/>
              </a:rPr>
              <a:t>3</a:t>
            </a:r>
            <a:r>
              <a:rPr lang="es-CO" sz="1400" smtClean="0">
                <a:effectLst/>
                <a:latin typeface="Arial" panose="020B0604020202020204" pitchFamily="34" charset="0"/>
                <a:ea typeface="Times New Roman" panose="02020603050405020304" pitchFamily="18" charset="0"/>
                <a:cs typeface="Arial" panose="020B0604020202020204" pitchFamily="34" charset="0"/>
              </a:rPr>
              <a:t> por tipo</a:t>
            </a:r>
            <a:endParaRPr lang="es-CO" sz="1400"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3FFB1854-F8F6-453F-BD09-88342EB32C70}"/>
              </a:ext>
            </a:extLst>
          </p:cNvPr>
          <p:cNvSpPr txBox="1"/>
          <p:nvPr/>
        </p:nvSpPr>
        <p:spPr>
          <a:xfrm>
            <a:off x="354088" y="4766046"/>
            <a:ext cx="2544960" cy="523220"/>
          </a:xfrm>
          <a:prstGeom prst="rect">
            <a:avLst/>
          </a:prstGeom>
          <a:noFill/>
        </p:spPr>
        <p:txBody>
          <a:bodyPr wrap="square">
            <a:spAutoFit/>
          </a:bodyPr>
          <a:lstStyle/>
          <a:p>
            <a:r>
              <a:rPr lang="es-CO" sz="1400" smtClean="0">
                <a:latin typeface="Arial" panose="020B0604020202020204" pitchFamily="34" charset="0"/>
                <a:cs typeface="Arial" panose="020B0604020202020204" pitchFamily="34" charset="0"/>
              </a:rPr>
              <a:t>Resumen de inversiones año 3 por nivel de tensión</a:t>
            </a:r>
            <a:endParaRPr lang="es-CO" sz="1400" dirty="0">
              <a:latin typeface="Arial" panose="020B0604020202020204" pitchFamily="34" charset="0"/>
              <a:cs typeface="Arial" panose="020B0604020202020204" pitchFamily="34" charset="0"/>
            </a:endParaRPr>
          </a:p>
        </p:txBody>
      </p:sp>
      <p:sp>
        <p:nvSpPr>
          <p:cNvPr id="14" name="CuadroTexto 13">
            <a:extLst>
              <a:ext uri="{FF2B5EF4-FFF2-40B4-BE49-F238E27FC236}">
                <a16:creationId xmlns:a16="http://schemas.microsoft.com/office/drawing/2014/main" id="{46F40455-88F6-4C9B-9CDC-E88CC33A18A7}"/>
              </a:ext>
            </a:extLst>
          </p:cNvPr>
          <p:cNvSpPr txBox="1"/>
          <p:nvPr/>
        </p:nvSpPr>
        <p:spPr>
          <a:xfrm>
            <a:off x="2999656" y="1988840"/>
            <a:ext cx="9052626" cy="3600986"/>
          </a:xfrm>
          <a:prstGeom prst="rect">
            <a:avLst/>
          </a:prstGeom>
          <a:noFill/>
        </p:spPr>
        <p:txBody>
          <a:bodyPr wrap="square">
            <a:spAutoFit/>
          </a:bodyPr>
          <a:lstStyle/>
          <a:p>
            <a:pPr algn="just"/>
            <a:r>
              <a:rPr lang="es-MX" smtClean="0">
                <a:effectLst/>
                <a:latin typeface="Arial" panose="020B0604020202020204" pitchFamily="34" charset="0"/>
                <a:ea typeface="Times New Roman" panose="02020603050405020304" pitchFamily="18" charset="0"/>
                <a:cs typeface="Arial" panose="020B0604020202020204" pitchFamily="34" charset="0"/>
              </a:rPr>
              <a:t>Las inversiones durante el </a:t>
            </a:r>
            <a:r>
              <a:rPr lang="es-MX" smtClean="0">
                <a:latin typeface="Arial" panose="020B0604020202020204" pitchFamily="34" charset="0"/>
                <a:ea typeface="Times New Roman" panose="02020603050405020304" pitchFamily="18" charset="0"/>
                <a:cs typeface="Arial" panose="020B0604020202020204" pitchFamily="34" charset="0"/>
              </a:rPr>
              <a:t>tercer</a:t>
            </a:r>
            <a:r>
              <a:rPr lang="es-MX" smtClean="0">
                <a:effectLst/>
                <a:latin typeface="Arial" panose="020B0604020202020204" pitchFamily="34" charset="0"/>
                <a:ea typeface="Times New Roman" panose="02020603050405020304" pitchFamily="18" charset="0"/>
                <a:cs typeface="Arial" panose="020B0604020202020204" pitchFamily="34" charset="0"/>
              </a:rPr>
              <a:t> año ascienden a la suma </a:t>
            </a:r>
            <a:r>
              <a:rPr lang="es-MX"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 </a:t>
            </a:r>
            <a:r>
              <a:rPr lang="es-MX" smtClean="0">
                <a:solidFill>
                  <a:srgbClr val="000000"/>
                </a:solidFill>
                <a:latin typeface="Arial" panose="020B0604020202020204" pitchFamily="34" charset="0"/>
                <a:ea typeface="Times New Roman" panose="02020603050405020304" pitchFamily="18" charset="0"/>
                <a:cs typeface="Arial" panose="020B0604020202020204" pitchFamily="34" charset="0"/>
              </a:rPr>
              <a:t>$7.200.450.744 </a:t>
            </a:r>
            <a:r>
              <a:rPr lang="es-MX" smtClean="0">
                <a:effectLst/>
                <a:latin typeface="Arial" panose="020B0604020202020204" pitchFamily="34" charset="0"/>
                <a:ea typeface="Times New Roman" panose="02020603050405020304" pitchFamily="18" charset="0"/>
                <a:cs typeface="Arial" panose="020B0604020202020204" pitchFamily="34" charset="0"/>
              </a:rPr>
              <a:t>y en general comprenden lo siguiente</a:t>
            </a:r>
            <a:r>
              <a:rPr lang="es-MX" dirty="0">
                <a:effectLst/>
                <a:latin typeface="Arial" panose="020B0604020202020204" pitchFamily="34" charset="0"/>
                <a:ea typeface="Times New Roman" panose="02020603050405020304" pitchFamily="18" charset="0"/>
                <a:cs typeface="Arial" panose="020B0604020202020204" pitchFamily="34" charset="0"/>
              </a:rPr>
              <a:t>:</a:t>
            </a:r>
            <a:endParaRPr lang="es-CO"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MX" smtClean="0">
                <a:effectLst/>
                <a:latin typeface="Arial" panose="020B0604020202020204" pitchFamily="34" charset="0"/>
                <a:ea typeface="Times New Roman" panose="02020603050405020304" pitchFamily="18" charset="0"/>
                <a:cs typeface="Arial" panose="020B0604020202020204" pitchFamily="34" charset="0"/>
              </a:rPr>
              <a:t> </a:t>
            </a:r>
            <a:endParaRPr lang="es-CO"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600"/>
              </a:spcBef>
              <a:buFont typeface="Wingdings" panose="05000000000000000000" pitchFamily="2" charset="2"/>
              <a:buChar char=""/>
            </a:pPr>
            <a:r>
              <a:rPr lang="es-MX" spc="20" smtClean="0">
                <a:effectLst/>
                <a:latin typeface="Arial" panose="020B0604020202020204" pitchFamily="34" charset="0"/>
                <a:ea typeface="Times New Roman" panose="02020603050405020304" pitchFamily="18" charset="0"/>
                <a:cs typeface="Arial" panose="020B0604020202020204" pitchFamily="34" charset="0"/>
              </a:rPr>
              <a:t>Inversiones de reposición de líneas en los niveles de tensión 1, 2, 3. Incluye, apoyos, conductores, puestas a tierra, entre otras</a:t>
            </a:r>
            <a:r>
              <a:rPr lang="es-MX" spc="20" dirty="0">
                <a:effectLst/>
                <a:latin typeface="Arial" panose="020B0604020202020204" pitchFamily="34" charset="0"/>
                <a:ea typeface="Times New Roman" panose="02020603050405020304" pitchFamily="18" charset="0"/>
                <a:cs typeface="Arial" panose="020B0604020202020204" pitchFamily="34" charset="0"/>
              </a:rPr>
              <a:t>).</a:t>
            </a:r>
            <a:endParaRPr lang="es-CO" spc="2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600"/>
              </a:spcBef>
              <a:buFont typeface="Wingdings" panose="05000000000000000000" pitchFamily="2" charset="2"/>
              <a:buChar char=""/>
            </a:pPr>
            <a:r>
              <a:rPr lang="es-MX" spc="20" smtClean="0">
                <a:effectLst/>
                <a:latin typeface="Arial" panose="020B0604020202020204" pitchFamily="34" charset="0"/>
                <a:ea typeface="Times New Roman" panose="02020603050405020304" pitchFamily="18" charset="0"/>
                <a:cs typeface="Arial" panose="020B0604020202020204" pitchFamily="34" charset="0"/>
              </a:rPr>
              <a:t>Inversiones en reposición de transformadores</a:t>
            </a:r>
            <a:r>
              <a:rPr lang="es-MX" spc="20" dirty="0">
                <a:effectLst/>
                <a:latin typeface="Arial" panose="020B0604020202020204" pitchFamily="34" charset="0"/>
                <a:ea typeface="Times New Roman" panose="02020603050405020304" pitchFamily="18" charset="0"/>
                <a:cs typeface="Arial" panose="020B0604020202020204" pitchFamily="34" charset="0"/>
              </a:rPr>
              <a:t>.</a:t>
            </a:r>
            <a:endParaRPr lang="es-CO" spc="2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600"/>
              </a:spcBef>
              <a:buFont typeface="Wingdings" panose="05000000000000000000" pitchFamily="2" charset="2"/>
              <a:buChar char=""/>
            </a:pPr>
            <a:r>
              <a:rPr lang="es-MX" spc="20" smtClean="0">
                <a:effectLst/>
                <a:latin typeface="Arial" panose="020B0604020202020204" pitchFamily="34" charset="0"/>
                <a:ea typeface="Times New Roman" panose="02020603050405020304" pitchFamily="18" charset="0"/>
                <a:cs typeface="Arial" panose="020B0604020202020204" pitchFamily="34" charset="0"/>
              </a:rPr>
              <a:t>Inversiones para atender la demanda de nuevas urbanizaciones o asentamientos</a:t>
            </a:r>
            <a:r>
              <a:rPr lang="es-MX" spc="20" dirty="0">
                <a:effectLst/>
                <a:latin typeface="Arial" panose="020B0604020202020204" pitchFamily="34" charset="0"/>
                <a:ea typeface="Times New Roman" panose="02020603050405020304" pitchFamily="18" charset="0"/>
                <a:cs typeface="Arial" panose="020B0604020202020204" pitchFamily="34" charset="0"/>
              </a:rPr>
              <a:t>.</a:t>
            </a:r>
            <a:endParaRPr lang="es-CO" spc="2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600"/>
              </a:spcBef>
              <a:buFont typeface="Wingdings" panose="05000000000000000000" pitchFamily="2" charset="2"/>
              <a:buChar char=""/>
            </a:pPr>
            <a:r>
              <a:rPr lang="es-MX" spc="20" smtClean="0">
                <a:effectLst/>
                <a:latin typeface="Arial" panose="020B0604020202020204" pitchFamily="34" charset="0"/>
                <a:ea typeface="Times New Roman" panose="02020603050405020304" pitchFamily="18" charset="0"/>
                <a:cs typeface="Arial" panose="020B0604020202020204" pitchFamily="34" charset="0"/>
              </a:rPr>
              <a:t>Inversiones para dar cumplimiento a la regulación en cuanto a calidad del servicio, calidad de la potencia y sistema de gestión de activos</a:t>
            </a:r>
            <a:r>
              <a:rPr lang="es-MX" spc="20" dirty="0">
                <a:effectLst/>
                <a:latin typeface="Arial" panose="020B0604020202020204" pitchFamily="34" charset="0"/>
                <a:ea typeface="Times New Roman" panose="02020603050405020304" pitchFamily="18" charset="0"/>
                <a:cs typeface="Arial" panose="020B0604020202020204" pitchFamily="34" charset="0"/>
              </a:rPr>
              <a:t>).</a:t>
            </a:r>
            <a:endParaRPr lang="es-CO" spc="2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600"/>
              </a:spcBef>
              <a:buFont typeface="Wingdings" panose="05000000000000000000" pitchFamily="2" charset="2"/>
              <a:buChar char=""/>
            </a:pPr>
            <a:r>
              <a:rPr lang="es-MX" spc="20" smtClean="0">
                <a:effectLst/>
                <a:latin typeface="Arial" panose="020B0604020202020204" pitchFamily="34" charset="0"/>
                <a:ea typeface="Times New Roman" panose="02020603050405020304" pitchFamily="18" charset="0"/>
                <a:cs typeface="Arial" panose="020B0604020202020204" pitchFamily="34" charset="0"/>
              </a:rPr>
              <a:t>Inversiones que permiten ampliar la capacidad de transformación</a:t>
            </a:r>
            <a:r>
              <a:rPr lang="es-MX" spc="20" dirty="0">
                <a:effectLst/>
                <a:latin typeface="Arial" panose="020B0604020202020204" pitchFamily="34" charset="0"/>
                <a:ea typeface="Times New Roman" panose="02020603050405020304" pitchFamily="18" charset="0"/>
                <a:cs typeface="Arial" panose="020B0604020202020204" pitchFamily="34" charset="0"/>
              </a:rPr>
              <a:t>.</a:t>
            </a:r>
            <a:endParaRPr lang="es-CO" spc="2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600"/>
              </a:spcBef>
              <a:buFont typeface="Wingdings" panose="05000000000000000000" pitchFamily="2" charset="2"/>
              <a:buChar char=""/>
            </a:pPr>
            <a:r>
              <a:rPr lang="es-MX" spc="20" smtClean="0">
                <a:effectLst/>
                <a:latin typeface="Arial" panose="020B0604020202020204" pitchFamily="34" charset="0"/>
                <a:ea typeface="Times New Roman" panose="02020603050405020304" pitchFamily="18" charset="0"/>
                <a:cs typeface="Arial" panose="020B0604020202020204" pitchFamily="34" charset="0"/>
              </a:rPr>
              <a:t>Inversiones para atender la demanda de nuevos usuarios en el área rural</a:t>
            </a:r>
            <a:r>
              <a:rPr lang="es-MX" spc="20" dirty="0" smtClean="0">
                <a:effectLst/>
                <a:latin typeface="Arial" panose="020B0604020202020204" pitchFamily="34" charset="0"/>
                <a:ea typeface="Times New Roman" panose="02020603050405020304" pitchFamily="18" charset="0"/>
                <a:cs typeface="Arial" panose="020B0604020202020204" pitchFamily="34" charset="0"/>
              </a:rPr>
              <a:t>.</a:t>
            </a:r>
            <a:endParaRPr lang="es-CO" spc="20"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812721714"/>
              </p:ext>
            </p:extLst>
          </p:nvPr>
        </p:nvGraphicFramePr>
        <p:xfrm>
          <a:off x="504088" y="1850636"/>
          <a:ext cx="2349500" cy="1287780"/>
        </p:xfrm>
        <a:graphic>
          <a:graphicData uri="http://schemas.openxmlformats.org/drawingml/2006/table">
            <a:tbl>
              <a:tblPr firstRow="1" firstCol="1" bandRow="1"/>
              <a:tblGrid>
                <a:gridCol w="1092200">
                  <a:extLst>
                    <a:ext uri="{9D8B030D-6E8A-4147-A177-3AD203B41FA5}">
                      <a16:colId xmlns:a16="http://schemas.microsoft.com/office/drawing/2014/main" val="2610120358"/>
                    </a:ext>
                  </a:extLst>
                </a:gridCol>
                <a:gridCol w="1257300">
                  <a:extLst>
                    <a:ext uri="{9D8B030D-6E8A-4147-A177-3AD203B41FA5}">
                      <a16:colId xmlns:a16="http://schemas.microsoft.com/office/drawing/2014/main" val="3267371923"/>
                    </a:ext>
                  </a:extLst>
                </a:gridCol>
              </a:tblGrid>
              <a:tr h="190500">
                <a:tc>
                  <a:txBody>
                    <a:bodyPr/>
                    <a:lstStyle/>
                    <a:p>
                      <a:pPr algn="ctr">
                        <a:spcAft>
                          <a:spcPts val="0"/>
                        </a:spcAft>
                      </a:pPr>
                      <a:r>
                        <a:rPr lang="es-CO" sz="1100" b="1" smtClean="0">
                          <a:solidFill>
                            <a:srgbClr val="000000"/>
                          </a:solidFill>
                          <a:effectLst/>
                          <a:latin typeface="Calibri" panose="020F0502020204030204" pitchFamily="34" charset="0"/>
                          <a:ea typeface="Times New Roman" panose="02020603050405020304" pitchFamily="18" charset="0"/>
                        </a:rPr>
                        <a:t>Tipo de inversión</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spcAft>
                          <a:spcPts val="0"/>
                        </a:spcAft>
                      </a:pPr>
                      <a:r>
                        <a:rPr lang="es-CO" sz="1100" b="1" dirty="0">
                          <a:solidFill>
                            <a:srgbClr val="000000"/>
                          </a:solidFill>
                          <a:effectLst/>
                          <a:latin typeface="Calibri" panose="020F0502020204030204" pitchFamily="34" charset="0"/>
                          <a:ea typeface="Times New Roman" panose="02020603050405020304" pitchFamily="18" charset="0"/>
                        </a:rPr>
                        <a:t>Valor</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125198999"/>
                  </a:ext>
                </a:extLst>
              </a:tr>
              <a:tr h="190500">
                <a:tc>
                  <a:txBody>
                    <a:bodyPr/>
                    <a:lstStyle/>
                    <a:p>
                      <a:pPr algn="ctr">
                        <a:spcAft>
                          <a:spcPts val="0"/>
                        </a:spcAft>
                      </a:pPr>
                      <a:r>
                        <a:rPr lang="es-CO" sz="1100">
                          <a:solidFill>
                            <a:srgbClr val="000000"/>
                          </a:solidFill>
                          <a:effectLst/>
                          <a:latin typeface="Calibri" panose="020F0502020204030204" pitchFamily="34" charset="0"/>
                          <a:ea typeface="Times New Roman" panose="02020603050405020304" pitchFamily="18" charset="0"/>
                        </a:rPr>
                        <a:t>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dirty="0">
                          <a:solidFill>
                            <a:srgbClr val="000000"/>
                          </a:solidFill>
                          <a:effectLst/>
                          <a:latin typeface="Calibri" panose="020F0502020204030204" pitchFamily="34" charset="0"/>
                          <a:ea typeface="Times New Roman" panose="02020603050405020304" pitchFamily="18" charset="0"/>
                        </a:rPr>
                        <a:t>152.396.000</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8735083"/>
                  </a:ext>
                </a:extLst>
              </a:tr>
              <a:tr h="190500">
                <a:tc>
                  <a:txBody>
                    <a:bodyPr/>
                    <a:lstStyle/>
                    <a:p>
                      <a:pPr algn="ctr">
                        <a:spcAft>
                          <a:spcPts val="0"/>
                        </a:spcAft>
                      </a:pPr>
                      <a:r>
                        <a:rPr lang="es-CO" sz="1100">
                          <a:solidFill>
                            <a:srgbClr val="000000"/>
                          </a:solidFill>
                          <a:effectLst/>
                          <a:latin typeface="Calibri" panose="020F0502020204030204" pitchFamily="34" charset="0"/>
                          <a:ea typeface="Times New Roman" panose="02020603050405020304" pitchFamily="18" charset="0"/>
                        </a:rPr>
                        <a:t>II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dirty="0">
                          <a:solidFill>
                            <a:srgbClr val="000000"/>
                          </a:solidFill>
                          <a:effectLst/>
                          <a:latin typeface="Calibri" panose="020F0502020204030204" pitchFamily="34" charset="0"/>
                          <a:ea typeface="Times New Roman" panose="02020603050405020304" pitchFamily="18" charset="0"/>
                        </a:rPr>
                        <a:t>4.122.070.160</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1961781"/>
                  </a:ext>
                </a:extLst>
              </a:tr>
              <a:tr h="190500">
                <a:tc>
                  <a:txBody>
                    <a:bodyPr/>
                    <a:lstStyle/>
                    <a:p>
                      <a:pPr algn="ctr">
                        <a:spcAft>
                          <a:spcPts val="0"/>
                        </a:spcAft>
                      </a:pPr>
                      <a:r>
                        <a:rPr lang="es-CO" sz="1100">
                          <a:solidFill>
                            <a:srgbClr val="000000"/>
                          </a:solidFill>
                          <a:effectLst/>
                          <a:latin typeface="Calibri" panose="020F0502020204030204" pitchFamily="34" charset="0"/>
                          <a:ea typeface="Times New Roman" panose="02020603050405020304" pitchFamily="18" charset="0"/>
                        </a:rPr>
                        <a:t>III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dirty="0">
                          <a:solidFill>
                            <a:srgbClr val="000000"/>
                          </a:solidFill>
                          <a:effectLst/>
                          <a:latin typeface="Calibri" panose="020F0502020204030204" pitchFamily="34" charset="0"/>
                          <a:ea typeface="Times New Roman" panose="02020603050405020304" pitchFamily="18" charset="0"/>
                        </a:rPr>
                        <a:t>2.299.968.184</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1949907"/>
                  </a:ext>
                </a:extLst>
              </a:tr>
              <a:tr h="190500">
                <a:tc>
                  <a:txBody>
                    <a:bodyPr/>
                    <a:lstStyle/>
                    <a:p>
                      <a:pPr algn="ctr">
                        <a:spcAft>
                          <a:spcPts val="0"/>
                        </a:spcAft>
                      </a:pPr>
                      <a:r>
                        <a:rPr lang="es-CO" sz="1100">
                          <a:solidFill>
                            <a:srgbClr val="000000"/>
                          </a:solidFill>
                          <a:effectLst/>
                          <a:latin typeface="Calibri" panose="020F0502020204030204" pitchFamily="34" charset="0"/>
                          <a:ea typeface="Times New Roman" panose="02020603050405020304" pitchFamily="18" charset="0"/>
                        </a:rPr>
                        <a:t>IV</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dirty="0">
                          <a:solidFill>
                            <a:srgbClr val="000000"/>
                          </a:solidFill>
                          <a:effectLst/>
                          <a:latin typeface="Calibri" panose="020F0502020204030204" pitchFamily="34" charset="0"/>
                          <a:ea typeface="Times New Roman" panose="02020603050405020304" pitchFamily="18" charset="0"/>
                        </a:rPr>
                        <a:t>626.016.400</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4885151"/>
                  </a:ext>
                </a:extLst>
              </a:tr>
              <a:tr h="190500">
                <a:tc>
                  <a:txBody>
                    <a:bodyPr/>
                    <a:lstStyle/>
                    <a:p>
                      <a:pPr algn="ctr">
                        <a:spcAft>
                          <a:spcPts val="0"/>
                        </a:spcAft>
                      </a:pPr>
                      <a:r>
                        <a:rPr lang="es-CO" sz="1100" b="1">
                          <a:solidFill>
                            <a:srgbClr val="000000"/>
                          </a:solidFill>
                          <a:effectLst/>
                          <a:latin typeface="Calibri" panose="020F0502020204030204" pitchFamily="34" charset="0"/>
                          <a:ea typeface="Times New Roman" panose="02020603050405020304" pitchFamily="18" charset="0"/>
                        </a:rPr>
                        <a:t>Total</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b="1" dirty="0">
                          <a:solidFill>
                            <a:srgbClr val="000000"/>
                          </a:solidFill>
                          <a:effectLst/>
                          <a:latin typeface="Calibri" panose="020F0502020204030204" pitchFamily="34" charset="0"/>
                          <a:ea typeface="Times New Roman" panose="02020603050405020304" pitchFamily="18" charset="0"/>
                        </a:rPr>
                        <a:t>7.200.450.744</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360560"/>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4266900487"/>
              </p:ext>
            </p:extLst>
          </p:nvPr>
        </p:nvGraphicFramePr>
        <p:xfrm>
          <a:off x="602084" y="3596242"/>
          <a:ext cx="2032000" cy="1143000"/>
        </p:xfrm>
        <a:graphic>
          <a:graphicData uri="http://schemas.openxmlformats.org/drawingml/2006/table">
            <a:tbl>
              <a:tblPr firstRow="1" firstCol="1" bandRow="1"/>
              <a:tblGrid>
                <a:gridCol w="1041400">
                  <a:extLst>
                    <a:ext uri="{9D8B030D-6E8A-4147-A177-3AD203B41FA5}">
                      <a16:colId xmlns:a16="http://schemas.microsoft.com/office/drawing/2014/main" val="3067537632"/>
                    </a:ext>
                  </a:extLst>
                </a:gridCol>
                <a:gridCol w="990600">
                  <a:extLst>
                    <a:ext uri="{9D8B030D-6E8A-4147-A177-3AD203B41FA5}">
                      <a16:colId xmlns:a16="http://schemas.microsoft.com/office/drawing/2014/main" val="4112878893"/>
                    </a:ext>
                  </a:extLst>
                </a:gridCol>
              </a:tblGrid>
              <a:tr h="190500">
                <a:tc>
                  <a:txBody>
                    <a:bodyPr/>
                    <a:lstStyle/>
                    <a:p>
                      <a:pPr algn="ctr">
                        <a:spcAft>
                          <a:spcPts val="0"/>
                        </a:spcAft>
                      </a:pPr>
                      <a:r>
                        <a:rPr lang="es-CO" sz="1100" b="1" smtClean="0">
                          <a:solidFill>
                            <a:srgbClr val="000000"/>
                          </a:solidFill>
                          <a:effectLst/>
                          <a:latin typeface="Calibri" panose="020F0502020204030204" pitchFamily="34" charset="0"/>
                          <a:ea typeface="Times New Roman" panose="02020603050405020304" pitchFamily="18" charset="0"/>
                        </a:rPr>
                        <a:t>Nivel de tensión</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spcAft>
                          <a:spcPts val="0"/>
                        </a:spcAft>
                      </a:pPr>
                      <a:r>
                        <a:rPr lang="es-CO" sz="1100" b="1">
                          <a:solidFill>
                            <a:srgbClr val="000000"/>
                          </a:solidFill>
                          <a:effectLst/>
                          <a:latin typeface="Calibri" panose="020F0502020204030204" pitchFamily="34" charset="0"/>
                          <a:ea typeface="Times New Roman" panose="02020603050405020304" pitchFamily="18" charset="0"/>
                        </a:rPr>
                        <a:t>Valor</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3035018984"/>
                  </a:ext>
                </a:extLst>
              </a:tr>
              <a:tr h="190500">
                <a:tc>
                  <a:txBody>
                    <a:bodyPr/>
                    <a:lstStyle/>
                    <a:p>
                      <a:pPr algn="ctr">
                        <a:spcAft>
                          <a:spcPts val="0"/>
                        </a:spcAft>
                      </a:pPr>
                      <a:r>
                        <a:rPr lang="es-CO" sz="1100">
                          <a:solidFill>
                            <a:srgbClr val="000000"/>
                          </a:solidFill>
                          <a:effectLst/>
                          <a:latin typeface="Calibri" panose="020F0502020204030204" pitchFamily="34" charset="0"/>
                          <a:ea typeface="Times New Roman" panose="02020603050405020304" pitchFamily="18" charset="0"/>
                        </a:rPr>
                        <a:t>1</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Calibri" panose="020F0502020204030204" pitchFamily="34" charset="0"/>
                          <a:ea typeface="Times New Roman" panose="02020603050405020304" pitchFamily="18" charset="0"/>
                        </a:rPr>
                        <a:t>3.256.174.156</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0818364"/>
                  </a:ext>
                </a:extLst>
              </a:tr>
              <a:tr h="190500">
                <a:tc>
                  <a:txBody>
                    <a:bodyPr/>
                    <a:lstStyle/>
                    <a:p>
                      <a:pPr algn="ctr">
                        <a:spcAft>
                          <a:spcPts val="0"/>
                        </a:spcAft>
                      </a:pPr>
                      <a:r>
                        <a:rPr lang="es-CO" sz="1100">
                          <a:solidFill>
                            <a:srgbClr val="000000"/>
                          </a:solidFill>
                          <a:effectLst/>
                          <a:latin typeface="Calibri" panose="020F0502020204030204" pitchFamily="34" charset="0"/>
                          <a:ea typeface="Times New Roman" panose="02020603050405020304" pitchFamily="18" charset="0"/>
                        </a:rPr>
                        <a:t>2</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Calibri" panose="020F0502020204030204" pitchFamily="34" charset="0"/>
                          <a:ea typeface="Times New Roman" panose="02020603050405020304" pitchFamily="18" charset="0"/>
                        </a:rPr>
                        <a:t>3.669.274.684</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7325232"/>
                  </a:ext>
                </a:extLst>
              </a:tr>
              <a:tr h="190500">
                <a:tc>
                  <a:txBody>
                    <a:bodyPr/>
                    <a:lstStyle/>
                    <a:p>
                      <a:pPr algn="ctr">
                        <a:spcAft>
                          <a:spcPts val="0"/>
                        </a:spcAft>
                      </a:pPr>
                      <a:r>
                        <a:rPr lang="es-CO" sz="1100">
                          <a:solidFill>
                            <a:srgbClr val="000000"/>
                          </a:solidFill>
                          <a:effectLst/>
                          <a:latin typeface="Calibri" panose="020F0502020204030204" pitchFamily="34" charset="0"/>
                          <a:ea typeface="Times New Roman" panose="02020603050405020304" pitchFamily="18" charset="0"/>
                        </a:rPr>
                        <a:t>3</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dirty="0">
                          <a:solidFill>
                            <a:srgbClr val="000000"/>
                          </a:solidFill>
                          <a:effectLst/>
                          <a:latin typeface="Calibri" panose="020F0502020204030204" pitchFamily="34" charset="0"/>
                          <a:ea typeface="Times New Roman" panose="02020603050405020304" pitchFamily="18" charset="0"/>
                        </a:rPr>
                        <a:t>213.837.104</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8967956"/>
                  </a:ext>
                </a:extLst>
              </a:tr>
              <a:tr h="190500">
                <a:tc>
                  <a:txBody>
                    <a:bodyPr/>
                    <a:lstStyle/>
                    <a:p>
                      <a:pPr algn="ctr">
                        <a:spcAft>
                          <a:spcPts val="0"/>
                        </a:spcAft>
                      </a:pPr>
                      <a:r>
                        <a:rPr lang="es-CO" sz="1100">
                          <a:solidFill>
                            <a:srgbClr val="000000"/>
                          </a:solidFill>
                          <a:effectLst/>
                          <a:latin typeface="Calibri" panose="020F0502020204030204" pitchFamily="34" charset="0"/>
                          <a:ea typeface="Times New Roman" panose="02020603050405020304" pitchFamily="18" charset="0"/>
                        </a:rPr>
                        <a:t>4</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Calibri" panose="020F0502020204030204" pitchFamily="34" charset="0"/>
                          <a:ea typeface="Times New Roman" panose="02020603050405020304" pitchFamily="18" charset="0"/>
                        </a:rPr>
                        <a:t>61.164.800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977467"/>
                  </a:ext>
                </a:extLst>
              </a:tr>
              <a:tr h="190500">
                <a:tc>
                  <a:txBody>
                    <a:bodyPr/>
                    <a:lstStyle/>
                    <a:p>
                      <a:pPr algn="ctr">
                        <a:spcAft>
                          <a:spcPts val="0"/>
                        </a:spcAft>
                      </a:pPr>
                      <a:r>
                        <a:rPr lang="es-CO" sz="1100" b="1">
                          <a:solidFill>
                            <a:srgbClr val="000000"/>
                          </a:solidFill>
                          <a:effectLst/>
                          <a:latin typeface="Calibri" panose="020F0502020204030204" pitchFamily="34" charset="0"/>
                          <a:ea typeface="Times New Roman" panose="02020603050405020304" pitchFamily="18" charset="0"/>
                        </a:rPr>
                        <a:t>Total</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b="1" dirty="0">
                          <a:solidFill>
                            <a:srgbClr val="000000"/>
                          </a:solidFill>
                          <a:effectLst/>
                          <a:latin typeface="Calibri" panose="020F0502020204030204" pitchFamily="34" charset="0"/>
                          <a:ea typeface="Times New Roman" panose="02020603050405020304" pitchFamily="18" charset="0"/>
                        </a:rPr>
                        <a:t>7.200.450.744</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9588097"/>
                  </a:ext>
                </a:extLst>
              </a:tr>
            </a:tbl>
          </a:graphicData>
        </a:graphic>
      </p:graphicFrame>
    </p:spTree>
    <p:extLst>
      <p:ext uri="{BB962C8B-B14F-4D97-AF65-F5344CB8AC3E}">
        <p14:creationId xmlns:p14="http://schemas.microsoft.com/office/powerpoint/2010/main" val="1017762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0953784" y="5929330"/>
            <a:ext cx="1080120" cy="369332"/>
          </a:xfrm>
          <a:prstGeom prst="rect">
            <a:avLst/>
          </a:prstGeom>
          <a:noFill/>
        </p:spPr>
        <p:txBody>
          <a:bodyPr wrap="square" rtlCol="0">
            <a:spAutoFit/>
          </a:bodyPr>
          <a:lstStyle/>
          <a:p>
            <a:endParaRPr lang="es-CO" dirty="0">
              <a:solidFill>
                <a:srgbClr val="FF0000"/>
              </a:solidFill>
            </a:endParaRPr>
          </a:p>
        </p:txBody>
      </p:sp>
      <p:sp>
        <p:nvSpPr>
          <p:cNvPr id="8" name="CuadroTexto 7">
            <a:extLst>
              <a:ext uri="{FF2B5EF4-FFF2-40B4-BE49-F238E27FC236}">
                <a16:creationId xmlns:a16="http://schemas.microsoft.com/office/drawing/2014/main" id="{DE4A7E3F-60C1-4719-9E76-BE0498222498}"/>
              </a:ext>
            </a:extLst>
          </p:cNvPr>
          <p:cNvSpPr txBox="1"/>
          <p:nvPr/>
        </p:nvSpPr>
        <p:spPr>
          <a:xfrm>
            <a:off x="6528048" y="218054"/>
            <a:ext cx="6172200" cy="369332"/>
          </a:xfrm>
          <a:prstGeom prst="rect">
            <a:avLst/>
          </a:prstGeom>
          <a:noFill/>
        </p:spPr>
        <p:txBody>
          <a:bodyPr wrap="square">
            <a:spAutoFit/>
          </a:bodyPr>
          <a:lstStyle/>
          <a:p>
            <a:pPr algn="ctr"/>
            <a:r>
              <a:rPr lang="es-ES" sz="1800" b="1" smtClean="0">
                <a:solidFill>
                  <a:schemeClr val="bg1"/>
                </a:solidFill>
                <a:latin typeface="Tahoma" panose="020B0604030504040204" pitchFamily="34" charset="0"/>
                <a:ea typeface="Tahoma" panose="020B0604030504040204" pitchFamily="34" charset="0"/>
                <a:cs typeface="Tahoma" panose="020B0604030504040204" pitchFamily="34" charset="0"/>
              </a:rPr>
              <a:t>GESTIÓN DE ACTIVOS</a:t>
            </a:r>
            <a:endParaRPr lang="es-CO" sz="1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Gráfico 5">
            <a:extLst>
              <a:ext uri="{FF2B5EF4-FFF2-40B4-BE49-F238E27FC236}">
                <a16:creationId xmlns:a16="http://schemas.microsoft.com/office/drawing/2014/main" id="{00000000-0008-0000-0100-000002000000}"/>
              </a:ext>
            </a:extLst>
          </p:cNvPr>
          <p:cNvGraphicFramePr/>
          <p:nvPr>
            <p:extLst>
              <p:ext uri="{D42A27DB-BD31-4B8C-83A1-F6EECF244321}">
                <p14:modId xmlns:p14="http://schemas.microsoft.com/office/powerpoint/2010/main" val="222271719"/>
              </p:ext>
            </p:extLst>
          </p:nvPr>
        </p:nvGraphicFramePr>
        <p:xfrm>
          <a:off x="3686907" y="979588"/>
          <a:ext cx="4824536" cy="5695182"/>
        </p:xfrm>
        <a:graphic>
          <a:graphicData uri="http://schemas.openxmlformats.org/drawingml/2006/chart">
            <c:chart xmlns:c="http://schemas.openxmlformats.org/drawingml/2006/chart" xmlns:r="http://schemas.openxmlformats.org/officeDocument/2006/relationships" r:id="rId3"/>
          </a:graphicData>
        </a:graphic>
      </p:graphicFrame>
      <p:sp>
        <p:nvSpPr>
          <p:cNvPr id="7" name="CuadroTexto 6">
            <a:extLst>
              <a:ext uri="{FF2B5EF4-FFF2-40B4-BE49-F238E27FC236}">
                <a16:creationId xmlns:a16="http://schemas.microsoft.com/office/drawing/2014/main" id="{8195C6AA-C516-42E9-B76B-EA2223E7544D}"/>
              </a:ext>
            </a:extLst>
          </p:cNvPr>
          <p:cNvSpPr txBox="1"/>
          <p:nvPr/>
        </p:nvSpPr>
        <p:spPr>
          <a:xfrm>
            <a:off x="598149" y="611396"/>
            <a:ext cx="6177516" cy="369332"/>
          </a:xfrm>
          <a:prstGeom prst="rect">
            <a:avLst/>
          </a:prstGeom>
          <a:noFill/>
        </p:spPr>
        <p:txBody>
          <a:bodyPr wrap="square">
            <a:spAutoFit/>
          </a:bodyPr>
          <a:lstStyle/>
          <a:p>
            <a:r>
              <a:rPr lang="es-CO" dirty="0"/>
              <a:t>Diagnóstico de Gestión de Activos</a:t>
            </a:r>
            <a:r>
              <a:rPr lang="es-CO" sz="1400" dirty="0" smtClean="0">
                <a:latin typeface="Arial" panose="020B0604020202020204" pitchFamily="34" charset="0"/>
                <a:ea typeface="Times New Roman" panose="02020603050405020304" pitchFamily="18" charset="0"/>
                <a:cs typeface="Arial" panose="020B0604020202020204" pitchFamily="34" charset="0"/>
              </a:rPr>
              <a:t>:</a:t>
            </a:r>
            <a:endParaRPr lang="es-CO" sz="1400" dirty="0"/>
          </a:p>
        </p:txBody>
      </p:sp>
    </p:spTree>
    <p:extLst>
      <p:ext uri="{BB962C8B-B14F-4D97-AF65-F5344CB8AC3E}">
        <p14:creationId xmlns:p14="http://schemas.microsoft.com/office/powerpoint/2010/main" val="40352152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DISEÑOS\ENELAR 2020\PLANTILLA PRESENTACIONES 2020\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5" y="0"/>
            <a:ext cx="121983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825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30"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678E1364-A1BA-46F6-9479-D460A4B056AA}"/>
              </a:ext>
            </a:extLst>
          </p:cNvPr>
          <p:cNvSpPr txBox="1"/>
          <p:nvPr/>
        </p:nvSpPr>
        <p:spPr>
          <a:xfrm>
            <a:off x="7248128" y="116632"/>
            <a:ext cx="4804154" cy="461665"/>
          </a:xfrm>
          <a:prstGeom prst="rect">
            <a:avLst/>
          </a:prstGeom>
          <a:noFill/>
        </p:spPr>
        <p:txBody>
          <a:bodyPr wrap="square" rtlCol="0">
            <a:spAutoFit/>
          </a:bodyPr>
          <a:lstStyle/>
          <a:p>
            <a:pPr algn="ctr"/>
            <a:r>
              <a:rPr lang="es-MX" sz="2400" b="1" smtClean="0">
                <a:solidFill>
                  <a:schemeClr val="bg1"/>
                </a:solidFill>
                <a:latin typeface="Tahoma" panose="020B0604030504040204" pitchFamily="34" charset="0"/>
                <a:ea typeface="Tahoma" panose="020B0604030504040204" pitchFamily="34" charset="0"/>
                <a:cs typeface="Tahoma" panose="020B0604030504040204" pitchFamily="34" charset="0"/>
              </a:rPr>
              <a:t>RESUMEN EJECUTIVO </a:t>
            </a:r>
            <a:endParaRPr lang="es-CO"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791083131"/>
              </p:ext>
            </p:extLst>
          </p:nvPr>
        </p:nvGraphicFramePr>
        <p:xfrm>
          <a:off x="335360" y="980728"/>
          <a:ext cx="11377264" cy="4668823"/>
        </p:xfrm>
        <a:graphic>
          <a:graphicData uri="http://schemas.openxmlformats.org/drawingml/2006/table">
            <a:tbl>
              <a:tblPr firstRow="1" firstCol="1" bandRow="1"/>
              <a:tblGrid>
                <a:gridCol w="1067140">
                  <a:extLst>
                    <a:ext uri="{9D8B030D-6E8A-4147-A177-3AD203B41FA5}">
                      <a16:colId xmlns:a16="http://schemas.microsoft.com/office/drawing/2014/main" val="1551589468"/>
                    </a:ext>
                  </a:extLst>
                </a:gridCol>
                <a:gridCol w="5922737">
                  <a:extLst>
                    <a:ext uri="{9D8B030D-6E8A-4147-A177-3AD203B41FA5}">
                      <a16:colId xmlns:a16="http://schemas.microsoft.com/office/drawing/2014/main" val="7380137"/>
                    </a:ext>
                  </a:extLst>
                </a:gridCol>
                <a:gridCol w="1178843">
                  <a:extLst>
                    <a:ext uri="{9D8B030D-6E8A-4147-A177-3AD203B41FA5}">
                      <a16:colId xmlns:a16="http://schemas.microsoft.com/office/drawing/2014/main" val="110379372"/>
                    </a:ext>
                  </a:extLst>
                </a:gridCol>
                <a:gridCol w="1354719">
                  <a:extLst>
                    <a:ext uri="{9D8B030D-6E8A-4147-A177-3AD203B41FA5}">
                      <a16:colId xmlns:a16="http://schemas.microsoft.com/office/drawing/2014/main" val="3970921427"/>
                    </a:ext>
                  </a:extLst>
                </a:gridCol>
                <a:gridCol w="1853825">
                  <a:extLst>
                    <a:ext uri="{9D8B030D-6E8A-4147-A177-3AD203B41FA5}">
                      <a16:colId xmlns:a16="http://schemas.microsoft.com/office/drawing/2014/main" val="452797094"/>
                    </a:ext>
                  </a:extLst>
                </a:gridCol>
              </a:tblGrid>
              <a:tr h="272174">
                <a:tc>
                  <a:txBody>
                    <a:bodyPr/>
                    <a:lstStyle/>
                    <a:p>
                      <a:pPr algn="ctr">
                        <a:spcAft>
                          <a:spcPts val="0"/>
                        </a:spcAft>
                      </a:pPr>
                      <a:r>
                        <a:rPr lang="es-CO" sz="1050" b="1" dirty="0">
                          <a:solidFill>
                            <a:srgbClr val="000000"/>
                          </a:solidFill>
                          <a:effectLst/>
                          <a:latin typeface="Arial" panose="020B0604020202020204" pitchFamily="34" charset="0"/>
                          <a:ea typeface="Times New Roman" panose="02020603050405020304" pitchFamily="18" charset="0"/>
                        </a:rPr>
                        <a:t>Código</a:t>
                      </a:r>
                      <a:endParaRPr lang="es-CO" sz="1100" dirty="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spcAft>
                          <a:spcPts val="0"/>
                        </a:spcAft>
                      </a:pPr>
                      <a:r>
                        <a:rPr lang="es-CO" sz="1050" b="1">
                          <a:solidFill>
                            <a:srgbClr val="000000"/>
                          </a:solidFill>
                          <a:effectLst/>
                          <a:latin typeface="Arial" panose="020B0604020202020204" pitchFamily="34" charset="0"/>
                          <a:ea typeface="Times New Roman" panose="02020603050405020304" pitchFamily="18" charset="0"/>
                        </a:rPr>
                        <a:t>Proyecto</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spcAft>
                          <a:spcPts val="0"/>
                        </a:spcAft>
                      </a:pPr>
                      <a:r>
                        <a:rPr lang="es-CO" sz="1050" b="1" smtClean="0">
                          <a:solidFill>
                            <a:srgbClr val="000000"/>
                          </a:solidFill>
                          <a:effectLst/>
                          <a:latin typeface="Arial" panose="020B0604020202020204" pitchFamily="34" charset="0"/>
                          <a:ea typeface="Times New Roman" panose="02020603050405020304" pitchFamily="18" charset="0"/>
                        </a:rPr>
                        <a:t>Nivel de tensión</a:t>
                      </a:r>
                      <a:endParaRPr lang="es-CO" sz="1100" dirty="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spcAft>
                          <a:spcPts val="0"/>
                        </a:spcAft>
                      </a:pPr>
                      <a:r>
                        <a:rPr lang="es-CO" sz="1050" b="1" smtClean="0">
                          <a:solidFill>
                            <a:srgbClr val="000000"/>
                          </a:solidFill>
                          <a:effectLst/>
                          <a:latin typeface="Arial" panose="020B0604020202020204" pitchFamily="34" charset="0"/>
                          <a:ea typeface="Times New Roman" panose="02020603050405020304" pitchFamily="18" charset="0"/>
                        </a:rPr>
                        <a:t>Tipo de Inversión</a:t>
                      </a:r>
                      <a:endParaRPr lang="es-CO" sz="1100" dirty="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spcAft>
                          <a:spcPts val="0"/>
                        </a:spcAft>
                      </a:pPr>
                      <a:r>
                        <a:rPr lang="es-CO" sz="1050" b="1" smtClean="0">
                          <a:solidFill>
                            <a:srgbClr val="000000"/>
                          </a:solidFill>
                          <a:effectLst/>
                          <a:latin typeface="Arial" panose="020B0604020202020204" pitchFamily="34" charset="0"/>
                          <a:ea typeface="Times New Roman" panose="02020603050405020304" pitchFamily="18" charset="0"/>
                        </a:rPr>
                        <a:t>Valoración ($</a:t>
                      </a:r>
                      <a:r>
                        <a:rPr lang="es-CO" sz="1050" b="1" dirty="0">
                          <a:solidFill>
                            <a:srgbClr val="000000"/>
                          </a:solidFill>
                          <a:effectLst/>
                          <a:latin typeface="Arial" panose="020B0604020202020204" pitchFamily="34" charset="0"/>
                          <a:ea typeface="Times New Roman" panose="02020603050405020304" pitchFamily="18" charset="0"/>
                        </a:rPr>
                        <a:t>2017)</a:t>
                      </a:r>
                      <a:endParaRPr lang="es-CO" sz="1100" dirty="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2581837950"/>
                  </a:ext>
                </a:extLst>
              </a:tr>
              <a:tr h="272174">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E004</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smtClean="0">
                          <a:solidFill>
                            <a:srgbClr val="000000"/>
                          </a:solidFill>
                          <a:effectLst/>
                          <a:latin typeface="Arial" panose="020B0604020202020204" pitchFamily="34" charset="0"/>
                          <a:ea typeface="Times New Roman" panose="02020603050405020304" pitchFamily="18" charset="0"/>
                        </a:rPr>
                        <a:t>Adecuación y repotenciación del alimentador 2 subestación Arauca, municipio de Arauca, departamento de Arauca</a:t>
                      </a:r>
                      <a:r>
                        <a:rPr lang="es-CO" sz="1100" dirty="0">
                          <a:solidFill>
                            <a:srgbClr val="000000"/>
                          </a:solidFill>
                          <a:effectLst/>
                          <a:latin typeface="Arial" panose="020B0604020202020204" pitchFamily="34" charset="0"/>
                          <a:ea typeface="Times New Roman" panose="02020603050405020304" pitchFamily="18" charset="0"/>
                        </a:rPr>
                        <a:t>.</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2</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16.904.000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3581479"/>
                  </a:ext>
                </a:extLst>
              </a:tr>
              <a:tr h="272174">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E005</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smtClean="0">
                          <a:solidFill>
                            <a:srgbClr val="000000"/>
                          </a:solidFill>
                          <a:effectLst/>
                          <a:latin typeface="Arial" panose="020B0604020202020204" pitchFamily="34" charset="0"/>
                          <a:ea typeface="Times New Roman" panose="02020603050405020304" pitchFamily="18" charset="0"/>
                        </a:rPr>
                        <a:t>Adecuación de redes para la conexión de los alimentadores de la subestación Puerto Jordán, municipio de Arauquita, departamento de Arauca</a:t>
                      </a:r>
                      <a:r>
                        <a:rPr lang="es-CO" sz="1100" dirty="0">
                          <a:solidFill>
                            <a:srgbClr val="000000"/>
                          </a:solidFill>
                          <a:effectLst/>
                          <a:latin typeface="Arial" panose="020B0604020202020204" pitchFamily="34" charset="0"/>
                          <a:ea typeface="Times New Roman" panose="02020603050405020304" pitchFamily="18" charset="0"/>
                        </a:rPr>
                        <a:t>.</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2</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2.904.000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615015"/>
                  </a:ext>
                </a:extLst>
              </a:tr>
              <a:tr h="272174">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E006</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smtClean="0">
                          <a:solidFill>
                            <a:srgbClr val="000000"/>
                          </a:solidFill>
                          <a:effectLst/>
                          <a:latin typeface="Arial" panose="020B0604020202020204" pitchFamily="34" charset="0"/>
                          <a:ea typeface="Times New Roman" panose="02020603050405020304" pitchFamily="18" charset="0"/>
                        </a:rPr>
                        <a:t>Adecuación de redes para la conexión de los alimentadores de la subestación El Oasis, municipio de Arauquita, departamento de Arauca</a:t>
                      </a:r>
                      <a:r>
                        <a:rPr lang="es-CO" sz="1100" dirty="0">
                          <a:solidFill>
                            <a:srgbClr val="000000"/>
                          </a:solidFill>
                          <a:effectLst/>
                          <a:latin typeface="Arial" panose="020B0604020202020204" pitchFamily="34" charset="0"/>
                          <a:ea typeface="Times New Roman" panose="02020603050405020304" pitchFamily="18" charset="0"/>
                        </a:rPr>
                        <a:t>.</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2</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2.904.000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5265658"/>
                  </a:ext>
                </a:extLst>
              </a:tr>
              <a:tr h="272174">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E007</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smtClean="0">
                          <a:solidFill>
                            <a:srgbClr val="000000"/>
                          </a:solidFill>
                          <a:effectLst/>
                          <a:latin typeface="Arial" panose="020B0604020202020204" pitchFamily="34" charset="0"/>
                          <a:ea typeface="Times New Roman" panose="02020603050405020304" pitchFamily="18" charset="0"/>
                        </a:rPr>
                        <a:t>Adecuación de redes para la conexión de los alimentadores de la subestación Puerto Nidia, municipio de Tame, departamento de Arauca</a:t>
                      </a:r>
                      <a:r>
                        <a:rPr lang="es-CO" sz="1100" dirty="0">
                          <a:solidFill>
                            <a:srgbClr val="000000"/>
                          </a:solidFill>
                          <a:effectLst/>
                          <a:latin typeface="Arial" panose="020B0604020202020204" pitchFamily="34" charset="0"/>
                          <a:ea typeface="Times New Roman" panose="02020603050405020304" pitchFamily="18" charset="0"/>
                        </a:rPr>
                        <a:t>.</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2</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2.904.000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8988094"/>
                  </a:ext>
                </a:extLst>
              </a:tr>
              <a:tr h="272174">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E008</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smtClean="0">
                          <a:solidFill>
                            <a:srgbClr val="000000"/>
                          </a:solidFill>
                          <a:effectLst/>
                          <a:latin typeface="Arial" panose="020B0604020202020204" pitchFamily="34" charset="0"/>
                          <a:ea typeface="Times New Roman" panose="02020603050405020304" pitchFamily="18" charset="0"/>
                        </a:rPr>
                        <a:t>Adecuación y Repotenciación de los alimentadores 1 y 2 de la subestación Saravena, municipio de Saravena, departamento de Arauca</a:t>
                      </a:r>
                      <a:r>
                        <a:rPr lang="es-CO" sz="1100" dirty="0">
                          <a:solidFill>
                            <a:srgbClr val="000000"/>
                          </a:solidFill>
                          <a:effectLst/>
                          <a:latin typeface="Arial" panose="020B0604020202020204" pitchFamily="34" charset="0"/>
                          <a:ea typeface="Times New Roman" panose="02020603050405020304" pitchFamily="18" charset="0"/>
                        </a:rPr>
                        <a:t>.</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2</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38.034.000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0121418"/>
                  </a:ext>
                </a:extLst>
              </a:tr>
              <a:tr h="272174">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E013</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smtClean="0">
                          <a:solidFill>
                            <a:srgbClr val="000000"/>
                          </a:solidFill>
                          <a:effectLst/>
                          <a:latin typeface="Arial" panose="020B0604020202020204" pitchFamily="34" charset="0"/>
                          <a:ea typeface="Times New Roman" panose="02020603050405020304" pitchFamily="18" charset="0"/>
                        </a:rPr>
                        <a:t>Reposición de postes de nivel I en el sistema de distribución local del departamento de Arauca</a:t>
                      </a:r>
                      <a:r>
                        <a:rPr lang="es-CO" sz="1100" dirty="0">
                          <a:solidFill>
                            <a:srgbClr val="000000"/>
                          </a:solidFill>
                          <a:effectLst/>
                          <a:latin typeface="Arial" panose="020B0604020202020204" pitchFamily="34" charset="0"/>
                          <a:ea typeface="Times New Roman" panose="02020603050405020304" pitchFamily="18" charset="0"/>
                        </a:rPr>
                        <a:t>.</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1</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III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1.962.000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8230604"/>
                  </a:ext>
                </a:extLst>
              </a:tr>
              <a:tr h="272174">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E014</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smtClean="0">
                          <a:solidFill>
                            <a:srgbClr val="000000"/>
                          </a:solidFill>
                          <a:effectLst/>
                          <a:latin typeface="Arial" panose="020B0604020202020204" pitchFamily="34" charset="0"/>
                          <a:ea typeface="Times New Roman" panose="02020603050405020304" pitchFamily="18" charset="0"/>
                        </a:rPr>
                        <a:t>Reposición de transformadores en el sistema de distribución local del departamento de Arauca</a:t>
                      </a:r>
                      <a:r>
                        <a:rPr lang="es-CO" sz="1100" dirty="0">
                          <a:solidFill>
                            <a:srgbClr val="000000"/>
                          </a:solidFill>
                          <a:effectLst/>
                          <a:latin typeface="Arial" panose="020B0604020202020204" pitchFamily="34" charset="0"/>
                          <a:ea typeface="Times New Roman" panose="02020603050405020304" pitchFamily="18" charset="0"/>
                        </a:rPr>
                        <a:t>.</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1</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III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104.361.000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2788248"/>
                  </a:ext>
                </a:extLst>
              </a:tr>
              <a:tr h="272174">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E015</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smtClean="0">
                          <a:solidFill>
                            <a:srgbClr val="000000"/>
                          </a:solidFill>
                          <a:effectLst/>
                          <a:latin typeface="Arial" panose="020B0604020202020204" pitchFamily="34" charset="0"/>
                          <a:ea typeface="Times New Roman" panose="02020603050405020304" pitchFamily="18" charset="0"/>
                        </a:rPr>
                        <a:t>Suministro e instalación de equipos para mejorar la confiabilidad del SDL de Enelar ESP</a:t>
                      </a:r>
                      <a:r>
                        <a:rPr lang="es-CO" sz="1100" dirty="0">
                          <a:solidFill>
                            <a:srgbClr val="000000"/>
                          </a:solidFill>
                          <a:effectLst/>
                          <a:latin typeface="Arial" panose="020B0604020202020204" pitchFamily="34" charset="0"/>
                          <a:ea typeface="Times New Roman" panose="02020603050405020304" pitchFamily="18" charset="0"/>
                        </a:rPr>
                        <a:t>.</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2</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IV</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329.784.000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3784606"/>
                  </a:ext>
                </a:extLst>
              </a:tr>
              <a:tr h="272174">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E025</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smtClean="0">
                          <a:solidFill>
                            <a:srgbClr val="000000"/>
                          </a:solidFill>
                          <a:effectLst/>
                          <a:latin typeface="Arial" panose="020B0604020202020204" pitchFamily="34" charset="0"/>
                          <a:ea typeface="Times New Roman" panose="02020603050405020304" pitchFamily="18" charset="0"/>
                        </a:rPr>
                        <a:t>Reposición bahías 34,5 kV  y 13,8 kV subestación Saravena, municipio de Saravena, departamento de Arauca</a:t>
                      </a:r>
                      <a:r>
                        <a:rPr lang="es-CO" sz="1100" dirty="0">
                          <a:solidFill>
                            <a:srgbClr val="000000"/>
                          </a:solidFill>
                          <a:effectLst/>
                          <a:latin typeface="Arial" panose="020B0604020202020204" pitchFamily="34" charset="0"/>
                          <a:ea typeface="Times New Roman" panose="02020603050405020304" pitchFamily="18" charset="0"/>
                        </a:rPr>
                        <a:t>.</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3</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III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104.288.184</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9202782"/>
                  </a:ext>
                </a:extLst>
              </a:tr>
              <a:tr h="272174">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E029</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smtClean="0">
                          <a:solidFill>
                            <a:srgbClr val="000000"/>
                          </a:solidFill>
                          <a:effectLst/>
                          <a:latin typeface="Arial" panose="020B0604020202020204" pitchFamily="34" charset="0"/>
                          <a:ea typeface="Times New Roman" panose="02020603050405020304" pitchFamily="18" charset="0"/>
                        </a:rPr>
                        <a:t>Reposición de postes de nivel II en el sistema de distribución local del departamento de Arauca</a:t>
                      </a:r>
                      <a:r>
                        <a:rPr lang="es-CO" sz="1100" dirty="0">
                          <a:solidFill>
                            <a:srgbClr val="000000"/>
                          </a:solidFill>
                          <a:effectLst/>
                          <a:latin typeface="Arial" panose="020B0604020202020204" pitchFamily="34" charset="0"/>
                          <a:ea typeface="Times New Roman" panose="02020603050405020304" pitchFamily="18" charset="0"/>
                        </a:rPr>
                        <a:t>.</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2</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III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54.655.000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5143258"/>
                  </a:ext>
                </a:extLst>
              </a:tr>
              <a:tr h="408261">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E030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smtClean="0">
                          <a:solidFill>
                            <a:srgbClr val="000000"/>
                          </a:solidFill>
                          <a:effectLst/>
                          <a:latin typeface="Arial" panose="020B0604020202020204" pitchFamily="34" charset="0"/>
                          <a:ea typeface="Times New Roman" panose="02020603050405020304" pitchFamily="18" charset="0"/>
                        </a:rPr>
                        <a:t>Reposición de postes de nivel I en el sistema de distribución local del departamento de Arauca</a:t>
                      </a:r>
                      <a:r>
                        <a:rPr lang="es-CO" sz="1100" dirty="0">
                          <a:solidFill>
                            <a:srgbClr val="000000"/>
                          </a:solidFill>
                          <a:effectLst/>
                          <a:latin typeface="Arial" panose="020B0604020202020204" pitchFamily="34" charset="0"/>
                          <a:ea typeface="Times New Roman" panose="02020603050405020304" pitchFamily="18" charset="0"/>
                        </a:rPr>
                        <a:t>.</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1</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III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8.026.000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3683745"/>
                  </a:ext>
                </a:extLst>
              </a:tr>
              <a:tr h="363414">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E031</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smtClean="0">
                          <a:solidFill>
                            <a:srgbClr val="000000"/>
                          </a:solidFill>
                          <a:effectLst/>
                          <a:latin typeface="Arial" panose="020B0604020202020204" pitchFamily="34" charset="0"/>
                          <a:ea typeface="Times New Roman" panose="02020603050405020304" pitchFamily="18" charset="0"/>
                        </a:rPr>
                        <a:t>Reposición de transformadores en el sistema de distribución local del departamento de Arauca</a:t>
                      </a:r>
                      <a:r>
                        <a:rPr lang="es-CO" sz="1100" dirty="0">
                          <a:solidFill>
                            <a:srgbClr val="000000"/>
                          </a:solidFill>
                          <a:effectLst/>
                          <a:latin typeface="Arial" panose="020B0604020202020204" pitchFamily="34" charset="0"/>
                          <a:ea typeface="Times New Roman" panose="02020603050405020304" pitchFamily="18" charset="0"/>
                        </a:rPr>
                        <a:t>.</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1</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III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43.446.000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8497700"/>
                  </a:ext>
                </a:extLst>
              </a:tr>
              <a:tr h="272174">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E032</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smtClean="0">
                          <a:solidFill>
                            <a:srgbClr val="000000"/>
                          </a:solidFill>
                          <a:effectLst/>
                          <a:latin typeface="Arial" panose="020B0604020202020204" pitchFamily="34" charset="0"/>
                          <a:ea typeface="Times New Roman" panose="02020603050405020304" pitchFamily="18" charset="0"/>
                        </a:rPr>
                        <a:t>Construcción de redes de distribución en el barrio Javillo en el municipio de Arauca, departamento de Arauca</a:t>
                      </a:r>
                      <a:r>
                        <a:rPr lang="es-CO" sz="1100" dirty="0">
                          <a:solidFill>
                            <a:srgbClr val="000000"/>
                          </a:solidFill>
                          <a:effectLst/>
                          <a:latin typeface="Arial" panose="020B0604020202020204" pitchFamily="34" charset="0"/>
                          <a:ea typeface="Times New Roman" panose="02020603050405020304" pitchFamily="18" charset="0"/>
                        </a:rPr>
                        <a:t>.</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2</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II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dirty="0">
                          <a:solidFill>
                            <a:srgbClr val="000000"/>
                          </a:solidFill>
                          <a:effectLst/>
                          <a:latin typeface="Arial" panose="020B0604020202020204" pitchFamily="34" charset="0"/>
                          <a:ea typeface="Times New Roman" panose="02020603050405020304" pitchFamily="18" charset="0"/>
                        </a:rPr>
                        <a:t>44.332.000</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4723595"/>
                  </a:ext>
                </a:extLst>
              </a:tr>
            </a:tbl>
          </a:graphicData>
        </a:graphic>
      </p:graphicFrame>
    </p:spTree>
    <p:extLst>
      <p:ext uri="{BB962C8B-B14F-4D97-AF65-F5344CB8AC3E}">
        <p14:creationId xmlns:p14="http://schemas.microsoft.com/office/powerpoint/2010/main" val="1991311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30"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678E1364-A1BA-46F6-9479-D460A4B056AA}"/>
              </a:ext>
            </a:extLst>
          </p:cNvPr>
          <p:cNvSpPr txBox="1"/>
          <p:nvPr/>
        </p:nvSpPr>
        <p:spPr>
          <a:xfrm>
            <a:off x="7248128" y="116632"/>
            <a:ext cx="4804154" cy="461665"/>
          </a:xfrm>
          <a:prstGeom prst="rect">
            <a:avLst/>
          </a:prstGeom>
          <a:noFill/>
        </p:spPr>
        <p:txBody>
          <a:bodyPr wrap="square" rtlCol="0">
            <a:spAutoFit/>
          </a:bodyPr>
          <a:lstStyle/>
          <a:p>
            <a:pPr algn="ctr"/>
            <a:r>
              <a:rPr lang="es-MX" sz="2400" b="1" smtClean="0">
                <a:solidFill>
                  <a:schemeClr val="bg1"/>
                </a:solidFill>
                <a:latin typeface="Tahoma" panose="020B0604030504040204" pitchFamily="34" charset="0"/>
                <a:ea typeface="Tahoma" panose="020B0604030504040204" pitchFamily="34" charset="0"/>
                <a:cs typeface="Tahoma" panose="020B0604030504040204" pitchFamily="34" charset="0"/>
              </a:rPr>
              <a:t>RESUMEN EJECUTIVO </a:t>
            </a:r>
            <a:endParaRPr lang="es-CO"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791083131"/>
              </p:ext>
            </p:extLst>
          </p:nvPr>
        </p:nvGraphicFramePr>
        <p:xfrm>
          <a:off x="335360" y="980728"/>
          <a:ext cx="11377264" cy="4731929"/>
        </p:xfrm>
        <a:graphic>
          <a:graphicData uri="http://schemas.openxmlformats.org/drawingml/2006/table">
            <a:tbl>
              <a:tblPr firstRow="1" firstCol="1" bandRow="1"/>
              <a:tblGrid>
                <a:gridCol w="1067140">
                  <a:extLst>
                    <a:ext uri="{9D8B030D-6E8A-4147-A177-3AD203B41FA5}">
                      <a16:colId xmlns:a16="http://schemas.microsoft.com/office/drawing/2014/main" val="1551589468"/>
                    </a:ext>
                  </a:extLst>
                </a:gridCol>
                <a:gridCol w="5922737">
                  <a:extLst>
                    <a:ext uri="{9D8B030D-6E8A-4147-A177-3AD203B41FA5}">
                      <a16:colId xmlns:a16="http://schemas.microsoft.com/office/drawing/2014/main" val="7380137"/>
                    </a:ext>
                  </a:extLst>
                </a:gridCol>
                <a:gridCol w="1178843">
                  <a:extLst>
                    <a:ext uri="{9D8B030D-6E8A-4147-A177-3AD203B41FA5}">
                      <a16:colId xmlns:a16="http://schemas.microsoft.com/office/drawing/2014/main" val="110379372"/>
                    </a:ext>
                  </a:extLst>
                </a:gridCol>
                <a:gridCol w="1354719">
                  <a:extLst>
                    <a:ext uri="{9D8B030D-6E8A-4147-A177-3AD203B41FA5}">
                      <a16:colId xmlns:a16="http://schemas.microsoft.com/office/drawing/2014/main" val="3970921427"/>
                    </a:ext>
                  </a:extLst>
                </a:gridCol>
                <a:gridCol w="1853825">
                  <a:extLst>
                    <a:ext uri="{9D8B030D-6E8A-4147-A177-3AD203B41FA5}">
                      <a16:colId xmlns:a16="http://schemas.microsoft.com/office/drawing/2014/main" val="452797094"/>
                    </a:ext>
                  </a:extLst>
                </a:gridCol>
              </a:tblGrid>
              <a:tr h="272174">
                <a:tc>
                  <a:txBody>
                    <a:bodyPr/>
                    <a:lstStyle/>
                    <a:p>
                      <a:pPr algn="ctr">
                        <a:spcAft>
                          <a:spcPts val="0"/>
                        </a:spcAft>
                      </a:pPr>
                      <a:r>
                        <a:rPr lang="es-CO" sz="1050" b="1" dirty="0">
                          <a:solidFill>
                            <a:srgbClr val="000000"/>
                          </a:solidFill>
                          <a:effectLst/>
                          <a:latin typeface="Arial" panose="020B0604020202020204" pitchFamily="34" charset="0"/>
                          <a:ea typeface="Times New Roman" panose="02020603050405020304" pitchFamily="18" charset="0"/>
                        </a:rPr>
                        <a:t>Código</a:t>
                      </a:r>
                      <a:endParaRPr lang="es-CO" sz="1100" dirty="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spcAft>
                          <a:spcPts val="0"/>
                        </a:spcAft>
                      </a:pPr>
                      <a:r>
                        <a:rPr lang="es-CO" sz="1050" b="1">
                          <a:solidFill>
                            <a:srgbClr val="000000"/>
                          </a:solidFill>
                          <a:effectLst/>
                          <a:latin typeface="Arial" panose="020B0604020202020204" pitchFamily="34" charset="0"/>
                          <a:ea typeface="Times New Roman" panose="02020603050405020304" pitchFamily="18" charset="0"/>
                        </a:rPr>
                        <a:t>Proyecto</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spcAft>
                          <a:spcPts val="0"/>
                        </a:spcAft>
                      </a:pPr>
                      <a:r>
                        <a:rPr lang="es-CO" sz="1050" b="1" smtClean="0">
                          <a:solidFill>
                            <a:srgbClr val="000000"/>
                          </a:solidFill>
                          <a:effectLst/>
                          <a:latin typeface="Arial" panose="020B0604020202020204" pitchFamily="34" charset="0"/>
                          <a:ea typeface="Times New Roman" panose="02020603050405020304" pitchFamily="18" charset="0"/>
                        </a:rPr>
                        <a:t>Nivel de tensión</a:t>
                      </a:r>
                      <a:endParaRPr lang="es-CO" sz="1100" dirty="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spcAft>
                          <a:spcPts val="0"/>
                        </a:spcAft>
                      </a:pPr>
                      <a:r>
                        <a:rPr lang="es-CO" sz="1050" b="1" smtClean="0">
                          <a:solidFill>
                            <a:srgbClr val="000000"/>
                          </a:solidFill>
                          <a:effectLst/>
                          <a:latin typeface="Arial" panose="020B0604020202020204" pitchFamily="34" charset="0"/>
                          <a:ea typeface="Times New Roman" panose="02020603050405020304" pitchFamily="18" charset="0"/>
                        </a:rPr>
                        <a:t>Tipo de Inversión</a:t>
                      </a:r>
                      <a:endParaRPr lang="es-CO" sz="1100" dirty="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spcAft>
                          <a:spcPts val="0"/>
                        </a:spcAft>
                      </a:pPr>
                      <a:r>
                        <a:rPr lang="es-CO" sz="1050" b="1" smtClean="0">
                          <a:solidFill>
                            <a:srgbClr val="000000"/>
                          </a:solidFill>
                          <a:effectLst/>
                          <a:latin typeface="Arial" panose="020B0604020202020204" pitchFamily="34" charset="0"/>
                          <a:ea typeface="Times New Roman" panose="02020603050405020304" pitchFamily="18" charset="0"/>
                        </a:rPr>
                        <a:t>Valoración ($</a:t>
                      </a:r>
                      <a:r>
                        <a:rPr lang="es-CO" sz="1050" b="1" dirty="0">
                          <a:solidFill>
                            <a:srgbClr val="000000"/>
                          </a:solidFill>
                          <a:effectLst/>
                          <a:latin typeface="Arial" panose="020B0604020202020204" pitchFamily="34" charset="0"/>
                          <a:ea typeface="Times New Roman" panose="02020603050405020304" pitchFamily="18" charset="0"/>
                        </a:rPr>
                        <a:t>2017)</a:t>
                      </a:r>
                      <a:endParaRPr lang="es-CO" sz="1100" dirty="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2581837950"/>
                  </a:ext>
                </a:extLst>
              </a:tr>
              <a:tr h="272174">
                <a:tc>
                  <a:txBody>
                    <a:bodyPr/>
                    <a:lstStyle/>
                    <a:p>
                      <a:pPr algn="ctr">
                        <a:spcAft>
                          <a:spcPts val="0"/>
                        </a:spcAft>
                      </a:pPr>
                      <a:r>
                        <a:rPr lang="es-CO" sz="1100" dirty="0">
                          <a:solidFill>
                            <a:srgbClr val="000000"/>
                          </a:solidFill>
                          <a:effectLst/>
                          <a:latin typeface="Arial" panose="020B0604020202020204" pitchFamily="34" charset="0"/>
                          <a:ea typeface="Times New Roman" panose="02020603050405020304" pitchFamily="18" charset="0"/>
                        </a:rPr>
                        <a:t>E036</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smtClean="0">
                          <a:solidFill>
                            <a:srgbClr val="000000"/>
                          </a:solidFill>
                          <a:effectLst/>
                          <a:latin typeface="Arial" panose="020B0604020202020204" pitchFamily="34" charset="0"/>
                          <a:ea typeface="Times New Roman" panose="02020603050405020304" pitchFamily="18" charset="0"/>
                        </a:rPr>
                        <a:t>Adecuación y repotenciación  alimentador 3, subestación Arauca, municipio de Arauca, departamento de Arauca</a:t>
                      </a:r>
                      <a:r>
                        <a:rPr lang="es-CO" sz="1100" dirty="0">
                          <a:solidFill>
                            <a:srgbClr val="000000"/>
                          </a:solidFill>
                          <a:effectLst/>
                          <a:latin typeface="Arial" panose="020B0604020202020204" pitchFamily="34" charset="0"/>
                          <a:ea typeface="Times New Roman" panose="02020603050405020304" pitchFamily="18" charset="0"/>
                        </a:rPr>
                        <a:t>.</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2</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33.808.000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3581479"/>
                  </a:ext>
                </a:extLst>
              </a:tr>
              <a:tr h="272174">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E038</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smtClean="0">
                          <a:solidFill>
                            <a:srgbClr val="000000"/>
                          </a:solidFill>
                          <a:effectLst/>
                          <a:latin typeface="Arial" panose="020B0604020202020204" pitchFamily="34" charset="0"/>
                          <a:ea typeface="Times New Roman" panose="02020603050405020304" pitchFamily="18" charset="0"/>
                        </a:rPr>
                        <a:t>Adecuación y reparación del alimentador subestación Tame, municipio de Tame, departamento de Arauca</a:t>
                      </a:r>
                      <a:r>
                        <a:rPr lang="es-CO" sz="1100" dirty="0">
                          <a:solidFill>
                            <a:srgbClr val="000000"/>
                          </a:solidFill>
                          <a:effectLst/>
                          <a:latin typeface="Arial" panose="020B0604020202020204" pitchFamily="34" charset="0"/>
                          <a:ea typeface="Times New Roman" panose="02020603050405020304" pitchFamily="18" charset="0"/>
                        </a:rPr>
                        <a:t>.</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2</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4.226.000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615015"/>
                  </a:ext>
                </a:extLst>
              </a:tr>
              <a:tr h="272174">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E040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smtClean="0">
                          <a:solidFill>
                            <a:srgbClr val="000000"/>
                          </a:solidFill>
                          <a:effectLst/>
                          <a:latin typeface="Arial" panose="020B0604020202020204" pitchFamily="34" charset="0"/>
                          <a:ea typeface="Times New Roman" panose="02020603050405020304" pitchFamily="18" charset="0"/>
                        </a:rPr>
                        <a:t>Reposición de postes de nivel II en el sistema de distribución local del departamento de Arauca</a:t>
                      </a:r>
                      <a:r>
                        <a:rPr lang="es-CO" sz="1100" dirty="0">
                          <a:solidFill>
                            <a:srgbClr val="000000"/>
                          </a:solidFill>
                          <a:effectLst/>
                          <a:latin typeface="Arial" panose="020B0604020202020204" pitchFamily="34" charset="0"/>
                          <a:ea typeface="Times New Roman" panose="02020603050405020304" pitchFamily="18" charset="0"/>
                        </a:rPr>
                        <a:t>.</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2</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III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289.350.000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5265658"/>
                  </a:ext>
                </a:extLst>
              </a:tr>
              <a:tr h="272174">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E041</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smtClean="0">
                          <a:solidFill>
                            <a:srgbClr val="000000"/>
                          </a:solidFill>
                          <a:effectLst/>
                          <a:latin typeface="Arial" panose="020B0604020202020204" pitchFamily="34" charset="0"/>
                          <a:ea typeface="Times New Roman" panose="02020603050405020304" pitchFamily="18" charset="0"/>
                        </a:rPr>
                        <a:t>Reposición de postes de nivel I en el sistema de distribución local del departamento de Arauca</a:t>
                      </a:r>
                      <a:r>
                        <a:rPr lang="es-CO" sz="1100" dirty="0">
                          <a:solidFill>
                            <a:srgbClr val="000000"/>
                          </a:solidFill>
                          <a:effectLst/>
                          <a:latin typeface="Arial" panose="020B0604020202020204" pitchFamily="34" charset="0"/>
                          <a:ea typeface="Times New Roman" panose="02020603050405020304" pitchFamily="18" charset="0"/>
                        </a:rPr>
                        <a:t>.</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1</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III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31.168.000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8988094"/>
                  </a:ext>
                </a:extLst>
              </a:tr>
              <a:tr h="272174">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E042</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smtClean="0">
                          <a:solidFill>
                            <a:srgbClr val="000000"/>
                          </a:solidFill>
                          <a:effectLst/>
                          <a:latin typeface="Arial" panose="020B0604020202020204" pitchFamily="34" charset="0"/>
                          <a:ea typeface="Times New Roman" panose="02020603050405020304" pitchFamily="18" charset="0"/>
                        </a:rPr>
                        <a:t>Reposición de transformadores en el sistema de distribución local del departamento de Arauca</a:t>
                      </a:r>
                      <a:r>
                        <a:rPr lang="es-CO" sz="1100" dirty="0">
                          <a:solidFill>
                            <a:srgbClr val="000000"/>
                          </a:solidFill>
                          <a:effectLst/>
                          <a:latin typeface="Arial" panose="020B0604020202020204" pitchFamily="34" charset="0"/>
                          <a:ea typeface="Times New Roman" panose="02020603050405020304" pitchFamily="18" charset="0"/>
                        </a:rPr>
                        <a:t>.</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1</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III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237.690.000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0121418"/>
                  </a:ext>
                </a:extLst>
              </a:tr>
              <a:tr h="272174">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E043</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smtClean="0">
                          <a:solidFill>
                            <a:srgbClr val="000000"/>
                          </a:solidFill>
                          <a:effectLst/>
                          <a:latin typeface="Arial" panose="020B0604020202020204" pitchFamily="34" charset="0"/>
                          <a:ea typeface="Times New Roman" panose="02020603050405020304" pitchFamily="18" charset="0"/>
                        </a:rPr>
                        <a:t>Implementación sistema gestión de activos con base en la norma NTC ISO 55001:2015- Fase 3</a:t>
                      </a:r>
                      <a:r>
                        <a:rPr lang="es-CO" sz="1100" dirty="0">
                          <a:solidFill>
                            <a:srgbClr val="000000"/>
                          </a:solidFill>
                          <a:effectLst/>
                          <a:latin typeface="Arial" panose="020B0604020202020204" pitchFamily="34" charset="0"/>
                          <a:ea typeface="Times New Roman" panose="02020603050405020304" pitchFamily="18" charset="0"/>
                        </a:rPr>
                        <a:t>.</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4</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IV</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183.494.400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8230604"/>
                  </a:ext>
                </a:extLst>
              </a:tr>
              <a:tr h="272174">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E044</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smtClean="0">
                          <a:solidFill>
                            <a:srgbClr val="000000"/>
                          </a:solidFill>
                          <a:effectLst/>
                          <a:latin typeface="Arial" panose="020B0604020202020204" pitchFamily="34" charset="0"/>
                          <a:ea typeface="Times New Roman" panose="02020603050405020304" pitchFamily="18" charset="0"/>
                        </a:rPr>
                        <a:t>Construcción de redes de distribución en el barrio Brisas del Puente en el municipio de Arauca, departamento de Arauca</a:t>
                      </a:r>
                      <a:r>
                        <a:rPr lang="es-CO" sz="1100" dirty="0">
                          <a:solidFill>
                            <a:srgbClr val="000000"/>
                          </a:solidFill>
                          <a:effectLst/>
                          <a:latin typeface="Arial" panose="020B0604020202020204" pitchFamily="34" charset="0"/>
                          <a:ea typeface="Times New Roman" panose="02020603050405020304" pitchFamily="18" charset="0"/>
                        </a:rPr>
                        <a:t>.</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2</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II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8.190.000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2788248"/>
                  </a:ext>
                </a:extLst>
              </a:tr>
              <a:tr h="272174">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E050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smtClean="0">
                          <a:solidFill>
                            <a:srgbClr val="000000"/>
                          </a:solidFill>
                          <a:effectLst/>
                          <a:latin typeface="Arial" panose="020B0604020202020204" pitchFamily="34" charset="0"/>
                          <a:ea typeface="Times New Roman" panose="02020603050405020304" pitchFamily="18" charset="0"/>
                        </a:rPr>
                        <a:t>Construcción de redes de distribución en los barrios La Pesquera y Pedro Nel en el municipio de Arauca, departamento de Arauca</a:t>
                      </a:r>
                      <a:r>
                        <a:rPr lang="es-CO" sz="1100" dirty="0">
                          <a:solidFill>
                            <a:srgbClr val="000000"/>
                          </a:solidFill>
                          <a:effectLst/>
                          <a:latin typeface="Arial" panose="020B0604020202020204" pitchFamily="34" charset="0"/>
                          <a:ea typeface="Times New Roman" panose="02020603050405020304" pitchFamily="18" charset="0"/>
                        </a:rPr>
                        <a:t>.</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2</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II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1.292.000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3784606"/>
                  </a:ext>
                </a:extLst>
              </a:tr>
              <a:tr h="272174">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E062</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smtClean="0">
                          <a:solidFill>
                            <a:srgbClr val="000000"/>
                          </a:solidFill>
                          <a:effectLst/>
                          <a:latin typeface="Arial" panose="020B0604020202020204" pitchFamily="34" charset="0"/>
                          <a:ea typeface="Times New Roman" panose="02020603050405020304" pitchFamily="18" charset="0"/>
                        </a:rPr>
                        <a:t>Construcción de redes de distribución en el barrio 20 de Julio en el municipio de Cravo Norte, departamento de Arauca</a:t>
                      </a:r>
                      <a:r>
                        <a:rPr lang="es-CO" sz="1100" dirty="0">
                          <a:solidFill>
                            <a:srgbClr val="000000"/>
                          </a:solidFill>
                          <a:effectLst/>
                          <a:latin typeface="Arial" panose="020B0604020202020204" pitchFamily="34" charset="0"/>
                          <a:ea typeface="Times New Roman" panose="02020603050405020304" pitchFamily="18" charset="0"/>
                        </a:rPr>
                        <a:t>.</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2</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II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2.618.000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9202782"/>
                  </a:ext>
                </a:extLst>
              </a:tr>
              <a:tr h="272174">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E080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smtClean="0">
                          <a:solidFill>
                            <a:srgbClr val="000000"/>
                          </a:solidFill>
                          <a:effectLst/>
                          <a:latin typeface="Arial" panose="020B0604020202020204" pitchFamily="34" charset="0"/>
                          <a:ea typeface="Times New Roman" panose="02020603050405020304" pitchFamily="18" charset="0"/>
                        </a:rPr>
                        <a:t>Construcción de redes de distribución en el barrio Barrancones en el municipio de Arauca, departamento de Arauca</a:t>
                      </a:r>
                      <a:r>
                        <a:rPr lang="es-CO" sz="1100" dirty="0">
                          <a:solidFill>
                            <a:srgbClr val="000000"/>
                          </a:solidFill>
                          <a:effectLst/>
                          <a:latin typeface="Arial" panose="020B0604020202020204" pitchFamily="34" charset="0"/>
                          <a:ea typeface="Times New Roman" panose="02020603050405020304" pitchFamily="18" charset="0"/>
                        </a:rPr>
                        <a:t>.</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2</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II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4.226.000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5143258"/>
                  </a:ext>
                </a:extLst>
              </a:tr>
              <a:tr h="408261">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E081</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smtClean="0">
                          <a:solidFill>
                            <a:srgbClr val="000000"/>
                          </a:solidFill>
                          <a:effectLst/>
                          <a:latin typeface="Arial" panose="020B0604020202020204" pitchFamily="34" charset="0"/>
                          <a:ea typeface="Times New Roman" panose="02020603050405020304" pitchFamily="18" charset="0"/>
                        </a:rPr>
                        <a:t>Construcción de redes de distribución en el barrio Pescadito en el municipio de Arauca, departamento de Arauca</a:t>
                      </a:r>
                      <a:r>
                        <a:rPr lang="es-CO" sz="1100" dirty="0">
                          <a:solidFill>
                            <a:srgbClr val="000000"/>
                          </a:solidFill>
                          <a:effectLst/>
                          <a:latin typeface="Arial" panose="020B0604020202020204" pitchFamily="34" charset="0"/>
                          <a:ea typeface="Times New Roman" panose="02020603050405020304" pitchFamily="18" charset="0"/>
                        </a:rPr>
                        <a:t>.</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2</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II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4.226.000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3683745"/>
                  </a:ext>
                </a:extLst>
              </a:tr>
              <a:tr h="363414">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E084</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smtClean="0">
                          <a:solidFill>
                            <a:srgbClr val="000000"/>
                          </a:solidFill>
                          <a:effectLst/>
                          <a:latin typeface="Arial" panose="020B0604020202020204" pitchFamily="34" charset="0"/>
                          <a:ea typeface="Times New Roman" panose="02020603050405020304" pitchFamily="18" charset="0"/>
                        </a:rPr>
                        <a:t>Construcción de redes de distribución en el barrio Los Naranjos en el municipio de Arauca, departamento de Arauca</a:t>
                      </a:r>
                      <a:r>
                        <a:rPr lang="es-CO" sz="1100" dirty="0">
                          <a:solidFill>
                            <a:srgbClr val="000000"/>
                          </a:solidFill>
                          <a:effectLst/>
                          <a:latin typeface="Arial" panose="020B0604020202020204" pitchFamily="34" charset="0"/>
                          <a:ea typeface="Times New Roman" panose="02020603050405020304" pitchFamily="18" charset="0"/>
                        </a:rPr>
                        <a:t>.</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2</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II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21.872.000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8497700"/>
                  </a:ext>
                </a:extLst>
              </a:tr>
              <a:tr h="272174">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E085</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smtClean="0">
                          <a:solidFill>
                            <a:srgbClr val="000000"/>
                          </a:solidFill>
                          <a:effectLst/>
                          <a:latin typeface="Arial" panose="020B0604020202020204" pitchFamily="34" charset="0"/>
                          <a:ea typeface="Times New Roman" panose="02020603050405020304" pitchFamily="18" charset="0"/>
                        </a:rPr>
                        <a:t>Construcción de redes de distribución en el barrio Cinaruco en el municipio de Arauca, departamento de Arauca</a:t>
                      </a:r>
                      <a:r>
                        <a:rPr lang="es-CO" sz="1100" dirty="0">
                          <a:solidFill>
                            <a:srgbClr val="000000"/>
                          </a:solidFill>
                          <a:effectLst/>
                          <a:latin typeface="Arial" panose="020B0604020202020204" pitchFamily="34" charset="0"/>
                          <a:ea typeface="Times New Roman" panose="02020603050405020304" pitchFamily="18" charset="0"/>
                        </a:rPr>
                        <a:t>.</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2</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II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dirty="0">
                          <a:solidFill>
                            <a:srgbClr val="000000"/>
                          </a:solidFill>
                          <a:effectLst/>
                          <a:latin typeface="Arial" panose="020B0604020202020204" pitchFamily="34" charset="0"/>
                          <a:ea typeface="Times New Roman" panose="02020603050405020304" pitchFamily="18" charset="0"/>
                        </a:rPr>
                        <a:t>30.062.000</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4723595"/>
                  </a:ext>
                </a:extLst>
              </a:tr>
            </a:tbl>
          </a:graphicData>
        </a:graphic>
      </p:graphicFrame>
    </p:spTree>
    <p:extLst>
      <p:ext uri="{BB962C8B-B14F-4D97-AF65-F5344CB8AC3E}">
        <p14:creationId xmlns:p14="http://schemas.microsoft.com/office/powerpoint/2010/main" val="1256723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30"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678E1364-A1BA-46F6-9479-D460A4B056AA}"/>
              </a:ext>
            </a:extLst>
          </p:cNvPr>
          <p:cNvSpPr txBox="1"/>
          <p:nvPr/>
        </p:nvSpPr>
        <p:spPr>
          <a:xfrm>
            <a:off x="7248128" y="116632"/>
            <a:ext cx="4804154" cy="461665"/>
          </a:xfrm>
          <a:prstGeom prst="rect">
            <a:avLst/>
          </a:prstGeom>
          <a:noFill/>
        </p:spPr>
        <p:txBody>
          <a:bodyPr wrap="square" rtlCol="0">
            <a:spAutoFit/>
          </a:bodyPr>
          <a:lstStyle/>
          <a:p>
            <a:pPr algn="ctr"/>
            <a:r>
              <a:rPr lang="es-MX" sz="2400" b="1" smtClean="0">
                <a:solidFill>
                  <a:schemeClr val="bg1"/>
                </a:solidFill>
                <a:latin typeface="Tahoma" panose="020B0604030504040204" pitchFamily="34" charset="0"/>
                <a:ea typeface="Tahoma" panose="020B0604030504040204" pitchFamily="34" charset="0"/>
                <a:cs typeface="Tahoma" panose="020B0604030504040204" pitchFamily="34" charset="0"/>
              </a:rPr>
              <a:t>RESUMEN EJECUTIVO </a:t>
            </a:r>
            <a:endParaRPr lang="es-CO"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791083131"/>
              </p:ext>
            </p:extLst>
          </p:nvPr>
        </p:nvGraphicFramePr>
        <p:xfrm>
          <a:off x="335360" y="980728"/>
          <a:ext cx="11377264" cy="4605717"/>
        </p:xfrm>
        <a:graphic>
          <a:graphicData uri="http://schemas.openxmlformats.org/drawingml/2006/table">
            <a:tbl>
              <a:tblPr firstRow="1" firstCol="1" bandRow="1"/>
              <a:tblGrid>
                <a:gridCol w="1067140">
                  <a:extLst>
                    <a:ext uri="{9D8B030D-6E8A-4147-A177-3AD203B41FA5}">
                      <a16:colId xmlns:a16="http://schemas.microsoft.com/office/drawing/2014/main" val="1551589468"/>
                    </a:ext>
                  </a:extLst>
                </a:gridCol>
                <a:gridCol w="5922737">
                  <a:extLst>
                    <a:ext uri="{9D8B030D-6E8A-4147-A177-3AD203B41FA5}">
                      <a16:colId xmlns:a16="http://schemas.microsoft.com/office/drawing/2014/main" val="7380137"/>
                    </a:ext>
                  </a:extLst>
                </a:gridCol>
                <a:gridCol w="1178843">
                  <a:extLst>
                    <a:ext uri="{9D8B030D-6E8A-4147-A177-3AD203B41FA5}">
                      <a16:colId xmlns:a16="http://schemas.microsoft.com/office/drawing/2014/main" val="110379372"/>
                    </a:ext>
                  </a:extLst>
                </a:gridCol>
                <a:gridCol w="1354719">
                  <a:extLst>
                    <a:ext uri="{9D8B030D-6E8A-4147-A177-3AD203B41FA5}">
                      <a16:colId xmlns:a16="http://schemas.microsoft.com/office/drawing/2014/main" val="3970921427"/>
                    </a:ext>
                  </a:extLst>
                </a:gridCol>
                <a:gridCol w="1853825">
                  <a:extLst>
                    <a:ext uri="{9D8B030D-6E8A-4147-A177-3AD203B41FA5}">
                      <a16:colId xmlns:a16="http://schemas.microsoft.com/office/drawing/2014/main" val="452797094"/>
                    </a:ext>
                  </a:extLst>
                </a:gridCol>
              </a:tblGrid>
              <a:tr h="272174">
                <a:tc>
                  <a:txBody>
                    <a:bodyPr/>
                    <a:lstStyle/>
                    <a:p>
                      <a:pPr algn="ctr">
                        <a:spcAft>
                          <a:spcPts val="0"/>
                        </a:spcAft>
                      </a:pPr>
                      <a:r>
                        <a:rPr lang="es-CO" sz="1050" b="1" dirty="0">
                          <a:solidFill>
                            <a:srgbClr val="000000"/>
                          </a:solidFill>
                          <a:effectLst/>
                          <a:latin typeface="Arial" panose="020B0604020202020204" pitchFamily="34" charset="0"/>
                          <a:ea typeface="Times New Roman" panose="02020603050405020304" pitchFamily="18" charset="0"/>
                        </a:rPr>
                        <a:t>Código</a:t>
                      </a:r>
                      <a:endParaRPr lang="es-CO" sz="1100" dirty="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spcAft>
                          <a:spcPts val="0"/>
                        </a:spcAft>
                      </a:pPr>
                      <a:r>
                        <a:rPr lang="es-CO" sz="1050" b="1">
                          <a:solidFill>
                            <a:srgbClr val="000000"/>
                          </a:solidFill>
                          <a:effectLst/>
                          <a:latin typeface="Arial" panose="020B0604020202020204" pitchFamily="34" charset="0"/>
                          <a:ea typeface="Times New Roman" panose="02020603050405020304" pitchFamily="18" charset="0"/>
                        </a:rPr>
                        <a:t>Proyecto</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spcAft>
                          <a:spcPts val="0"/>
                        </a:spcAft>
                      </a:pPr>
                      <a:r>
                        <a:rPr lang="es-CO" sz="1050" b="1" smtClean="0">
                          <a:solidFill>
                            <a:srgbClr val="000000"/>
                          </a:solidFill>
                          <a:effectLst/>
                          <a:latin typeface="Arial" panose="020B0604020202020204" pitchFamily="34" charset="0"/>
                          <a:ea typeface="Times New Roman" panose="02020603050405020304" pitchFamily="18" charset="0"/>
                        </a:rPr>
                        <a:t>Nivel de tensión</a:t>
                      </a:r>
                      <a:endParaRPr lang="es-CO" sz="1100" dirty="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spcAft>
                          <a:spcPts val="0"/>
                        </a:spcAft>
                      </a:pPr>
                      <a:r>
                        <a:rPr lang="es-CO" sz="1050" b="1" smtClean="0">
                          <a:solidFill>
                            <a:srgbClr val="000000"/>
                          </a:solidFill>
                          <a:effectLst/>
                          <a:latin typeface="Arial" panose="020B0604020202020204" pitchFamily="34" charset="0"/>
                          <a:ea typeface="Times New Roman" panose="02020603050405020304" pitchFamily="18" charset="0"/>
                        </a:rPr>
                        <a:t>Tipo de Inversión</a:t>
                      </a:r>
                      <a:endParaRPr lang="es-CO" sz="1100" dirty="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spcAft>
                          <a:spcPts val="0"/>
                        </a:spcAft>
                      </a:pPr>
                      <a:r>
                        <a:rPr lang="es-CO" sz="1050" b="1" smtClean="0">
                          <a:solidFill>
                            <a:srgbClr val="000000"/>
                          </a:solidFill>
                          <a:effectLst/>
                          <a:latin typeface="Arial" panose="020B0604020202020204" pitchFamily="34" charset="0"/>
                          <a:ea typeface="Times New Roman" panose="02020603050405020304" pitchFamily="18" charset="0"/>
                        </a:rPr>
                        <a:t>Valoración ($</a:t>
                      </a:r>
                      <a:r>
                        <a:rPr lang="es-CO" sz="1050" b="1" dirty="0">
                          <a:solidFill>
                            <a:srgbClr val="000000"/>
                          </a:solidFill>
                          <a:effectLst/>
                          <a:latin typeface="Arial" panose="020B0604020202020204" pitchFamily="34" charset="0"/>
                          <a:ea typeface="Times New Roman" panose="02020603050405020304" pitchFamily="18" charset="0"/>
                        </a:rPr>
                        <a:t>2017)</a:t>
                      </a:r>
                      <a:endParaRPr lang="es-CO" sz="1100" dirty="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2581837950"/>
                  </a:ext>
                </a:extLst>
              </a:tr>
              <a:tr h="272174">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E086</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smtClean="0">
                          <a:solidFill>
                            <a:srgbClr val="000000"/>
                          </a:solidFill>
                          <a:effectLst/>
                          <a:latin typeface="Arial" panose="020B0604020202020204" pitchFamily="34" charset="0"/>
                          <a:ea typeface="Times New Roman" panose="02020603050405020304" pitchFamily="18" charset="0"/>
                        </a:rPr>
                        <a:t>Construcción de redes de distribución en el barrio La Paz en el municipio de Arauca, departamento de Arauca</a:t>
                      </a:r>
                      <a:r>
                        <a:rPr lang="es-CO" sz="1100" dirty="0">
                          <a:solidFill>
                            <a:srgbClr val="000000"/>
                          </a:solidFill>
                          <a:effectLst/>
                          <a:latin typeface="Arial" panose="020B0604020202020204" pitchFamily="34" charset="0"/>
                          <a:ea typeface="Times New Roman" panose="02020603050405020304" pitchFamily="18" charset="0"/>
                        </a:rPr>
                        <a:t>.</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2</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II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30.009.000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3581479"/>
                  </a:ext>
                </a:extLst>
              </a:tr>
              <a:tr h="272174">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E093</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smtClean="0">
                          <a:solidFill>
                            <a:srgbClr val="000000"/>
                          </a:solidFill>
                          <a:effectLst/>
                          <a:latin typeface="Arial" panose="020B0604020202020204" pitchFamily="34" charset="0"/>
                          <a:ea typeface="Times New Roman" panose="02020603050405020304" pitchFamily="18" charset="0"/>
                        </a:rPr>
                        <a:t>Construcción de redes de distribución en los barrios El Paraíso y la Granja en el municipio de Saravena, departamento de Arauca</a:t>
                      </a:r>
                      <a:r>
                        <a:rPr lang="es-CO" sz="1100" dirty="0">
                          <a:solidFill>
                            <a:srgbClr val="000000"/>
                          </a:solidFill>
                          <a:effectLst/>
                          <a:latin typeface="Arial" panose="020B0604020202020204" pitchFamily="34" charset="0"/>
                          <a:ea typeface="Times New Roman" panose="02020603050405020304" pitchFamily="18" charset="0"/>
                        </a:rPr>
                        <a:t>.</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2</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II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1.326.000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615015"/>
                  </a:ext>
                </a:extLst>
              </a:tr>
              <a:tr h="272174">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E094</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smtClean="0">
                          <a:solidFill>
                            <a:srgbClr val="000000"/>
                          </a:solidFill>
                          <a:effectLst/>
                          <a:latin typeface="Arial" panose="020B0604020202020204" pitchFamily="34" charset="0"/>
                          <a:ea typeface="Times New Roman" panose="02020603050405020304" pitchFamily="18" charset="0"/>
                        </a:rPr>
                        <a:t>Construcción de redes de distribución en el barrio Portal del Llano en el municipio de Tame, departamento de Arauca</a:t>
                      </a:r>
                      <a:r>
                        <a:rPr lang="es-CO" sz="1100" dirty="0">
                          <a:solidFill>
                            <a:srgbClr val="000000"/>
                          </a:solidFill>
                          <a:effectLst/>
                          <a:latin typeface="Arial" panose="020B0604020202020204" pitchFamily="34" charset="0"/>
                          <a:ea typeface="Times New Roman" panose="02020603050405020304" pitchFamily="18" charset="0"/>
                        </a:rPr>
                        <a:t>.</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2</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II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8.190.000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5265658"/>
                  </a:ext>
                </a:extLst>
              </a:tr>
              <a:tr h="272174">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E102</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smtClean="0">
                          <a:solidFill>
                            <a:srgbClr val="000000"/>
                          </a:solidFill>
                          <a:effectLst/>
                          <a:latin typeface="Arial" panose="020B0604020202020204" pitchFamily="34" charset="0"/>
                          <a:ea typeface="Times New Roman" panose="02020603050405020304" pitchFamily="18" charset="0"/>
                        </a:rPr>
                        <a:t>Construcción de redes de distribución en los barrios Triunfo, Renacer Llanero 1 y 2 en el municipio de Tame, departamento de Arauca</a:t>
                      </a:r>
                      <a:r>
                        <a:rPr lang="es-CO" sz="1100" dirty="0">
                          <a:solidFill>
                            <a:srgbClr val="000000"/>
                          </a:solidFill>
                          <a:effectLst/>
                          <a:latin typeface="Arial" panose="020B0604020202020204" pitchFamily="34" charset="0"/>
                          <a:ea typeface="Times New Roman" panose="02020603050405020304" pitchFamily="18" charset="0"/>
                        </a:rPr>
                        <a:t>.</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2</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II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8.190.000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8988094"/>
                  </a:ext>
                </a:extLst>
              </a:tr>
              <a:tr h="272174">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E118</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smtClean="0">
                          <a:solidFill>
                            <a:srgbClr val="000000"/>
                          </a:solidFill>
                          <a:effectLst/>
                          <a:latin typeface="Arial" panose="020B0604020202020204" pitchFamily="34" charset="0"/>
                          <a:ea typeface="Times New Roman" panose="02020603050405020304" pitchFamily="18" charset="0"/>
                        </a:rPr>
                        <a:t>Reposición de postes de nivel II en el sistema de distribución local del departamento de Arauca</a:t>
                      </a:r>
                      <a:r>
                        <a:rPr lang="es-CO" sz="1100" dirty="0">
                          <a:solidFill>
                            <a:srgbClr val="000000"/>
                          </a:solidFill>
                          <a:effectLst/>
                          <a:latin typeface="Arial" panose="020B0604020202020204" pitchFamily="34" charset="0"/>
                          <a:ea typeface="Times New Roman" panose="02020603050405020304" pitchFamily="18" charset="0"/>
                        </a:rPr>
                        <a:t>.</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2</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III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45.010.000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0121418"/>
                  </a:ext>
                </a:extLst>
              </a:tr>
              <a:tr h="272174">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E119</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smtClean="0">
                          <a:solidFill>
                            <a:srgbClr val="000000"/>
                          </a:solidFill>
                          <a:effectLst/>
                          <a:latin typeface="Arial" panose="020B0604020202020204" pitchFamily="34" charset="0"/>
                          <a:ea typeface="Times New Roman" panose="02020603050405020304" pitchFamily="18" charset="0"/>
                        </a:rPr>
                        <a:t>Reposición de postes de nivel I en el sistema de distribución local del departamento de Arauca</a:t>
                      </a:r>
                      <a:r>
                        <a:rPr lang="es-CO" sz="1100" dirty="0">
                          <a:solidFill>
                            <a:srgbClr val="000000"/>
                          </a:solidFill>
                          <a:effectLst/>
                          <a:latin typeface="Arial" panose="020B0604020202020204" pitchFamily="34" charset="0"/>
                          <a:ea typeface="Times New Roman" panose="02020603050405020304" pitchFamily="18" charset="0"/>
                        </a:rPr>
                        <a:t>.</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1</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III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8.130.000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8230604"/>
                  </a:ext>
                </a:extLst>
              </a:tr>
              <a:tr h="272174">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E120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smtClean="0">
                          <a:solidFill>
                            <a:srgbClr val="000000"/>
                          </a:solidFill>
                          <a:effectLst/>
                          <a:latin typeface="Arial" panose="020B0604020202020204" pitchFamily="34" charset="0"/>
                          <a:ea typeface="Times New Roman" panose="02020603050405020304" pitchFamily="18" charset="0"/>
                        </a:rPr>
                        <a:t>Reposición de transformadores en el sistema de distribución local del departamento de Arauca</a:t>
                      </a:r>
                      <a:r>
                        <a:rPr lang="es-CO" sz="1100" dirty="0">
                          <a:solidFill>
                            <a:srgbClr val="000000"/>
                          </a:solidFill>
                          <a:effectLst/>
                          <a:latin typeface="Arial" panose="020B0604020202020204" pitchFamily="34" charset="0"/>
                          <a:ea typeface="Times New Roman" panose="02020603050405020304" pitchFamily="18" charset="0"/>
                        </a:rPr>
                        <a:t>.</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1</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III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349.530.000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2788248"/>
                  </a:ext>
                </a:extLst>
              </a:tr>
              <a:tr h="272174">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E121</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smtClean="0">
                          <a:solidFill>
                            <a:srgbClr val="000000"/>
                          </a:solidFill>
                          <a:effectLst/>
                          <a:latin typeface="Arial" panose="020B0604020202020204" pitchFamily="34" charset="0"/>
                          <a:ea typeface="Times New Roman" panose="02020603050405020304" pitchFamily="18" charset="0"/>
                        </a:rPr>
                        <a:t>Suministro e instalación de equipos para mejorar la confiabilidad del SDL de Enelar ESP</a:t>
                      </a:r>
                      <a:r>
                        <a:rPr lang="es-CO" sz="1100" dirty="0">
                          <a:solidFill>
                            <a:srgbClr val="000000"/>
                          </a:solidFill>
                          <a:effectLst/>
                          <a:latin typeface="Arial" panose="020B0604020202020204" pitchFamily="34" charset="0"/>
                          <a:ea typeface="Times New Roman" panose="02020603050405020304" pitchFamily="18" charset="0"/>
                        </a:rPr>
                        <a:t>.</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2</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IV</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45.399.000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3784606"/>
                  </a:ext>
                </a:extLst>
              </a:tr>
              <a:tr h="272174">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E129</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smtClean="0">
                          <a:solidFill>
                            <a:srgbClr val="000000"/>
                          </a:solidFill>
                          <a:effectLst/>
                          <a:latin typeface="Arial" panose="020B0604020202020204" pitchFamily="34" charset="0"/>
                          <a:ea typeface="Times New Roman" panose="02020603050405020304" pitchFamily="18" charset="0"/>
                        </a:rPr>
                        <a:t>Adecuación y repotenciación del alimentador 4 subestación Arauca, municipio de Arauca, departamento de Arauca</a:t>
                      </a:r>
                      <a:r>
                        <a:rPr lang="es-CO" sz="1100" dirty="0">
                          <a:solidFill>
                            <a:srgbClr val="000000"/>
                          </a:solidFill>
                          <a:effectLst/>
                          <a:latin typeface="Arial" panose="020B0604020202020204" pitchFamily="34" charset="0"/>
                          <a:ea typeface="Times New Roman" panose="02020603050405020304" pitchFamily="18" charset="0"/>
                        </a:rPr>
                        <a:t>.</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2</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50.712.000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9202782"/>
                  </a:ext>
                </a:extLst>
              </a:tr>
              <a:tr h="272174">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E130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smtClean="0">
                          <a:solidFill>
                            <a:srgbClr val="000000"/>
                          </a:solidFill>
                          <a:effectLst/>
                          <a:latin typeface="Arial" panose="020B0604020202020204" pitchFamily="34" charset="0"/>
                          <a:ea typeface="Times New Roman" panose="02020603050405020304" pitchFamily="18" charset="0"/>
                        </a:rPr>
                        <a:t>Adecuación y repotenciación del alimentador 5 subestación Arauca, municipio de Arauca, departamento de Arauca</a:t>
                      </a:r>
                      <a:r>
                        <a:rPr lang="es-CO" sz="1100" dirty="0">
                          <a:solidFill>
                            <a:srgbClr val="000000"/>
                          </a:solidFill>
                          <a:effectLst/>
                          <a:latin typeface="Arial" panose="020B0604020202020204" pitchFamily="34" charset="0"/>
                          <a:ea typeface="Times New Roman" panose="02020603050405020304" pitchFamily="18" charset="0"/>
                        </a:rPr>
                        <a:t>.</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2</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IV</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8.452.000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5143258"/>
                  </a:ext>
                </a:extLst>
              </a:tr>
              <a:tr h="408261">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E133</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smtClean="0">
                          <a:solidFill>
                            <a:srgbClr val="000000"/>
                          </a:solidFill>
                          <a:effectLst/>
                          <a:latin typeface="Arial" panose="020B0604020202020204" pitchFamily="34" charset="0"/>
                          <a:ea typeface="Times New Roman" panose="02020603050405020304" pitchFamily="18" charset="0"/>
                        </a:rPr>
                        <a:t>Reposición de postes de nivel I en el sistema de distribución local del departamento de Arauca</a:t>
                      </a:r>
                      <a:r>
                        <a:rPr lang="es-CO" sz="1100" dirty="0">
                          <a:solidFill>
                            <a:srgbClr val="000000"/>
                          </a:solidFill>
                          <a:effectLst/>
                          <a:latin typeface="Arial" panose="020B0604020202020204" pitchFamily="34" charset="0"/>
                          <a:ea typeface="Times New Roman" panose="02020603050405020304" pitchFamily="18" charset="0"/>
                        </a:rPr>
                        <a:t>.</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1</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III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654.000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3683745"/>
                  </a:ext>
                </a:extLst>
              </a:tr>
              <a:tr h="363414">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E134</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smtClean="0">
                          <a:solidFill>
                            <a:srgbClr val="000000"/>
                          </a:solidFill>
                          <a:effectLst/>
                          <a:latin typeface="Arial" panose="020B0604020202020204" pitchFamily="34" charset="0"/>
                          <a:ea typeface="Times New Roman" panose="02020603050405020304" pitchFamily="18" charset="0"/>
                        </a:rPr>
                        <a:t>Reposición de transformadores en el sistema de distribución local del departamento de Arauca</a:t>
                      </a:r>
                      <a:r>
                        <a:rPr lang="es-CO" sz="1100" dirty="0">
                          <a:solidFill>
                            <a:srgbClr val="000000"/>
                          </a:solidFill>
                          <a:effectLst/>
                          <a:latin typeface="Arial" panose="020B0604020202020204" pitchFamily="34" charset="0"/>
                          <a:ea typeface="Times New Roman" panose="02020603050405020304" pitchFamily="18" charset="0"/>
                        </a:rPr>
                        <a:t>.</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1</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III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184.581.000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8497700"/>
                  </a:ext>
                </a:extLst>
              </a:tr>
              <a:tr h="272174">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EA030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smtClean="0">
                          <a:solidFill>
                            <a:srgbClr val="000000"/>
                          </a:solidFill>
                          <a:effectLst/>
                          <a:latin typeface="Arial" panose="020B0604020202020204" pitchFamily="34" charset="0"/>
                          <a:ea typeface="Times New Roman" panose="02020603050405020304" pitchFamily="18" charset="0"/>
                        </a:rPr>
                        <a:t>Ampliación de redes urbanas de nivel 2 del departamento de Arauca</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2</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II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dirty="0">
                          <a:solidFill>
                            <a:srgbClr val="000000"/>
                          </a:solidFill>
                          <a:effectLst/>
                          <a:latin typeface="Arial" panose="020B0604020202020204" pitchFamily="34" charset="0"/>
                          <a:ea typeface="Times New Roman" panose="02020603050405020304" pitchFamily="18" charset="0"/>
                        </a:rPr>
                        <a:t>432.580.297</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4723595"/>
                  </a:ext>
                </a:extLst>
              </a:tr>
            </a:tbl>
          </a:graphicData>
        </a:graphic>
      </p:graphicFrame>
    </p:spTree>
    <p:extLst>
      <p:ext uri="{BB962C8B-B14F-4D97-AF65-F5344CB8AC3E}">
        <p14:creationId xmlns:p14="http://schemas.microsoft.com/office/powerpoint/2010/main" val="1103436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30" y="0"/>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678E1364-A1BA-46F6-9479-D460A4B056AA}"/>
              </a:ext>
            </a:extLst>
          </p:cNvPr>
          <p:cNvSpPr txBox="1"/>
          <p:nvPr/>
        </p:nvSpPr>
        <p:spPr>
          <a:xfrm>
            <a:off x="7248128" y="116632"/>
            <a:ext cx="4804154" cy="461665"/>
          </a:xfrm>
          <a:prstGeom prst="rect">
            <a:avLst/>
          </a:prstGeom>
          <a:noFill/>
        </p:spPr>
        <p:txBody>
          <a:bodyPr wrap="square" rtlCol="0">
            <a:spAutoFit/>
          </a:bodyPr>
          <a:lstStyle/>
          <a:p>
            <a:pPr algn="ctr"/>
            <a:r>
              <a:rPr lang="es-MX" sz="2400" b="1" smtClean="0">
                <a:solidFill>
                  <a:schemeClr val="bg1"/>
                </a:solidFill>
                <a:latin typeface="Tahoma" panose="020B0604030504040204" pitchFamily="34" charset="0"/>
                <a:ea typeface="Tahoma" panose="020B0604030504040204" pitchFamily="34" charset="0"/>
                <a:cs typeface="Tahoma" panose="020B0604030504040204" pitchFamily="34" charset="0"/>
              </a:rPr>
              <a:t>RESUMEN EJECUTIVO </a:t>
            </a:r>
            <a:endParaRPr lang="es-CO"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34423459"/>
              </p:ext>
            </p:extLst>
          </p:nvPr>
        </p:nvGraphicFramePr>
        <p:xfrm>
          <a:off x="428873" y="2413285"/>
          <a:ext cx="11377264" cy="2031430"/>
        </p:xfrm>
        <a:graphic>
          <a:graphicData uri="http://schemas.openxmlformats.org/drawingml/2006/table">
            <a:tbl>
              <a:tblPr firstRow="1" firstCol="1" bandRow="1"/>
              <a:tblGrid>
                <a:gridCol w="1067140">
                  <a:extLst>
                    <a:ext uri="{9D8B030D-6E8A-4147-A177-3AD203B41FA5}">
                      <a16:colId xmlns:a16="http://schemas.microsoft.com/office/drawing/2014/main" val="1551589468"/>
                    </a:ext>
                  </a:extLst>
                </a:gridCol>
                <a:gridCol w="5922737">
                  <a:extLst>
                    <a:ext uri="{9D8B030D-6E8A-4147-A177-3AD203B41FA5}">
                      <a16:colId xmlns:a16="http://schemas.microsoft.com/office/drawing/2014/main" val="7380137"/>
                    </a:ext>
                  </a:extLst>
                </a:gridCol>
                <a:gridCol w="1178843">
                  <a:extLst>
                    <a:ext uri="{9D8B030D-6E8A-4147-A177-3AD203B41FA5}">
                      <a16:colId xmlns:a16="http://schemas.microsoft.com/office/drawing/2014/main" val="110379372"/>
                    </a:ext>
                  </a:extLst>
                </a:gridCol>
                <a:gridCol w="1354719">
                  <a:extLst>
                    <a:ext uri="{9D8B030D-6E8A-4147-A177-3AD203B41FA5}">
                      <a16:colId xmlns:a16="http://schemas.microsoft.com/office/drawing/2014/main" val="3970921427"/>
                    </a:ext>
                  </a:extLst>
                </a:gridCol>
                <a:gridCol w="1853825">
                  <a:extLst>
                    <a:ext uri="{9D8B030D-6E8A-4147-A177-3AD203B41FA5}">
                      <a16:colId xmlns:a16="http://schemas.microsoft.com/office/drawing/2014/main" val="452797094"/>
                    </a:ext>
                  </a:extLst>
                </a:gridCol>
              </a:tblGrid>
              <a:tr h="272174">
                <a:tc>
                  <a:txBody>
                    <a:bodyPr/>
                    <a:lstStyle/>
                    <a:p>
                      <a:pPr algn="ctr">
                        <a:spcAft>
                          <a:spcPts val="0"/>
                        </a:spcAft>
                      </a:pPr>
                      <a:r>
                        <a:rPr lang="es-CO" sz="1050" b="1" dirty="0">
                          <a:solidFill>
                            <a:srgbClr val="000000"/>
                          </a:solidFill>
                          <a:effectLst/>
                          <a:latin typeface="Arial" panose="020B0604020202020204" pitchFamily="34" charset="0"/>
                          <a:ea typeface="Times New Roman" panose="02020603050405020304" pitchFamily="18" charset="0"/>
                        </a:rPr>
                        <a:t>Código</a:t>
                      </a:r>
                      <a:endParaRPr lang="es-CO" sz="1100" dirty="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spcAft>
                          <a:spcPts val="0"/>
                        </a:spcAft>
                      </a:pPr>
                      <a:r>
                        <a:rPr lang="es-CO" sz="1050" b="1">
                          <a:solidFill>
                            <a:srgbClr val="000000"/>
                          </a:solidFill>
                          <a:effectLst/>
                          <a:latin typeface="Arial" panose="020B0604020202020204" pitchFamily="34" charset="0"/>
                          <a:ea typeface="Times New Roman" panose="02020603050405020304" pitchFamily="18" charset="0"/>
                        </a:rPr>
                        <a:t>Proyecto</a:t>
                      </a:r>
                      <a:endParaRPr lang="es-CO" sz="110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spcAft>
                          <a:spcPts val="0"/>
                        </a:spcAft>
                      </a:pPr>
                      <a:r>
                        <a:rPr lang="es-CO" sz="1050" b="1" smtClean="0">
                          <a:solidFill>
                            <a:srgbClr val="000000"/>
                          </a:solidFill>
                          <a:effectLst/>
                          <a:latin typeface="Arial" panose="020B0604020202020204" pitchFamily="34" charset="0"/>
                          <a:ea typeface="Times New Roman" panose="02020603050405020304" pitchFamily="18" charset="0"/>
                        </a:rPr>
                        <a:t>Nivel de tensión</a:t>
                      </a:r>
                      <a:endParaRPr lang="es-CO" sz="1100" dirty="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spcAft>
                          <a:spcPts val="0"/>
                        </a:spcAft>
                      </a:pPr>
                      <a:r>
                        <a:rPr lang="es-CO" sz="1050" b="1" smtClean="0">
                          <a:solidFill>
                            <a:srgbClr val="000000"/>
                          </a:solidFill>
                          <a:effectLst/>
                          <a:latin typeface="Arial" panose="020B0604020202020204" pitchFamily="34" charset="0"/>
                          <a:ea typeface="Times New Roman" panose="02020603050405020304" pitchFamily="18" charset="0"/>
                        </a:rPr>
                        <a:t>Tipo de Inversión</a:t>
                      </a:r>
                      <a:endParaRPr lang="es-CO" sz="1100" dirty="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spcAft>
                          <a:spcPts val="0"/>
                        </a:spcAft>
                      </a:pPr>
                      <a:r>
                        <a:rPr lang="es-CO" sz="1050" b="1" smtClean="0">
                          <a:solidFill>
                            <a:srgbClr val="000000"/>
                          </a:solidFill>
                          <a:effectLst/>
                          <a:latin typeface="Arial" panose="020B0604020202020204" pitchFamily="34" charset="0"/>
                          <a:ea typeface="Times New Roman" panose="02020603050405020304" pitchFamily="18" charset="0"/>
                        </a:rPr>
                        <a:t>Valoración ($</a:t>
                      </a:r>
                      <a:r>
                        <a:rPr lang="es-CO" sz="1050" b="1" dirty="0">
                          <a:solidFill>
                            <a:srgbClr val="000000"/>
                          </a:solidFill>
                          <a:effectLst/>
                          <a:latin typeface="Arial" panose="020B0604020202020204" pitchFamily="34" charset="0"/>
                          <a:ea typeface="Times New Roman" panose="02020603050405020304" pitchFamily="18" charset="0"/>
                        </a:rPr>
                        <a:t>2017)</a:t>
                      </a:r>
                      <a:endParaRPr lang="es-CO" sz="1100" dirty="0">
                        <a:effectLst/>
                        <a:latin typeface="Times New Roman" panose="02020603050405020304" pitchFamily="18" charset="0"/>
                        <a:ea typeface="Times New Roman" panose="02020603050405020304" pitchFamily="18" charset="0"/>
                      </a:endParaRPr>
                    </a:p>
                  </a:txBody>
                  <a:tcPr marL="37892" marR="37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2581837950"/>
                  </a:ext>
                </a:extLst>
              </a:tr>
              <a:tr h="272174">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EA031</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smtClean="0">
                          <a:solidFill>
                            <a:srgbClr val="000000"/>
                          </a:solidFill>
                          <a:effectLst/>
                          <a:latin typeface="Arial" panose="020B0604020202020204" pitchFamily="34" charset="0"/>
                          <a:ea typeface="Times New Roman" panose="02020603050405020304" pitchFamily="18" charset="0"/>
                        </a:rPr>
                        <a:t>Ampliación de redes rurales  de nivel 2 del departamento de Arauca</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2</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II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2.218.850.707</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3581479"/>
                  </a:ext>
                </a:extLst>
              </a:tr>
              <a:tr h="272174">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EA032</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smtClean="0">
                          <a:solidFill>
                            <a:srgbClr val="000000"/>
                          </a:solidFill>
                          <a:effectLst/>
                          <a:latin typeface="Arial" panose="020B0604020202020204" pitchFamily="34" charset="0"/>
                          <a:ea typeface="Times New Roman" panose="02020603050405020304" pitchFamily="18" charset="0"/>
                        </a:rPr>
                        <a:t>Ampliación de redes urbanas de nivel 1 del departamento de Arauca</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1</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II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dirty="0">
                          <a:solidFill>
                            <a:srgbClr val="000000"/>
                          </a:solidFill>
                          <a:effectLst/>
                          <a:latin typeface="Arial" panose="020B0604020202020204" pitchFamily="34" charset="0"/>
                          <a:ea typeface="Times New Roman" panose="02020603050405020304" pitchFamily="18" charset="0"/>
                        </a:rPr>
                        <a:t>163.321.964</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615015"/>
                  </a:ext>
                </a:extLst>
              </a:tr>
              <a:tr h="272174">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EA033</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smtClean="0">
                          <a:solidFill>
                            <a:srgbClr val="000000"/>
                          </a:solidFill>
                          <a:effectLst/>
                          <a:latin typeface="Arial" panose="020B0604020202020204" pitchFamily="34" charset="0"/>
                          <a:ea typeface="Times New Roman" panose="02020603050405020304" pitchFamily="18" charset="0"/>
                        </a:rPr>
                        <a:t>Ampliación de redes rurales de nivel 1 del departamento de Arauca</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1</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II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440.260.193</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5265658"/>
                  </a:ext>
                </a:extLst>
              </a:tr>
              <a:tr h="272174">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EA034</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smtClean="0">
                          <a:solidFill>
                            <a:srgbClr val="000000"/>
                          </a:solidFill>
                          <a:effectLst/>
                          <a:latin typeface="Arial" panose="020B0604020202020204" pitchFamily="34" charset="0"/>
                          <a:ea typeface="Times New Roman" panose="02020603050405020304" pitchFamily="18" charset="0"/>
                        </a:rPr>
                        <a:t>Instalación de transformadores nuevos en el sistema de distribución local del departamento de Arauca</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1</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II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735.284.000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8988094"/>
                  </a:ext>
                </a:extLst>
              </a:tr>
              <a:tr h="272174">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EA035</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smtClean="0">
                          <a:solidFill>
                            <a:srgbClr val="000000"/>
                          </a:solidFill>
                          <a:effectLst/>
                          <a:latin typeface="Arial" panose="020B0604020202020204" pitchFamily="34" charset="0"/>
                          <a:ea typeface="Times New Roman" panose="02020603050405020304" pitchFamily="18" charset="0"/>
                        </a:rPr>
                        <a:t>Reposición de transformadores en el sistema de distribución local del departamento de Arauca</a:t>
                      </a:r>
                      <a:r>
                        <a:rPr lang="es-CO" sz="1100" dirty="0">
                          <a:solidFill>
                            <a:srgbClr val="000000"/>
                          </a:solidFill>
                          <a:effectLst/>
                          <a:latin typeface="Arial" panose="020B0604020202020204" pitchFamily="34" charset="0"/>
                          <a:ea typeface="Times New Roman" panose="02020603050405020304" pitchFamily="18" charset="0"/>
                        </a:rPr>
                        <a:t>.</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1</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III</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804.357.000</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0121418"/>
                  </a:ext>
                </a:extLst>
              </a:tr>
              <a:tr h="272174">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EA036</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smtClean="0">
                          <a:solidFill>
                            <a:srgbClr val="000000"/>
                          </a:solidFill>
                          <a:effectLst/>
                          <a:latin typeface="Arial" panose="020B0604020202020204" pitchFamily="34" charset="0"/>
                          <a:ea typeface="Times New Roman" panose="02020603050405020304" pitchFamily="18" charset="0"/>
                        </a:rPr>
                        <a:t>Suministro e instalación de equipos para mejorar la confiabilidad del SDL de Enelar ESP</a:t>
                      </a:r>
                      <a:r>
                        <a:rPr lang="es-CO" sz="1100" dirty="0">
                          <a:solidFill>
                            <a:srgbClr val="000000"/>
                          </a:solidFill>
                          <a:effectLst/>
                          <a:latin typeface="Arial" panose="020B0604020202020204" pitchFamily="34" charset="0"/>
                          <a:ea typeface="Times New Roman" panose="02020603050405020304" pitchFamily="18" charset="0"/>
                        </a:rPr>
                        <a:t>.</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2</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a:solidFill>
                            <a:srgbClr val="000000"/>
                          </a:solidFill>
                          <a:effectLst/>
                          <a:latin typeface="Arial" panose="020B0604020202020204" pitchFamily="34" charset="0"/>
                          <a:ea typeface="Times New Roman" panose="02020603050405020304" pitchFamily="18" charset="0"/>
                        </a:rPr>
                        <a:t>IV</a:t>
                      </a:r>
                      <a:endParaRPr lang="es-CO" sz="12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dirty="0">
                          <a:solidFill>
                            <a:srgbClr val="000000"/>
                          </a:solidFill>
                          <a:effectLst/>
                          <a:latin typeface="Arial" panose="020B0604020202020204" pitchFamily="34" charset="0"/>
                          <a:ea typeface="Times New Roman" panose="02020603050405020304" pitchFamily="18" charset="0"/>
                        </a:rPr>
                        <a:t>58.887.000</a:t>
                      </a:r>
                      <a:endParaRPr lang="es-CO" sz="12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8230604"/>
                  </a:ext>
                </a:extLst>
              </a:tr>
            </a:tbl>
          </a:graphicData>
        </a:graphic>
      </p:graphicFrame>
    </p:spTree>
    <p:extLst>
      <p:ext uri="{BB962C8B-B14F-4D97-AF65-F5344CB8AC3E}">
        <p14:creationId xmlns:p14="http://schemas.microsoft.com/office/powerpoint/2010/main" val="740281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DISEÑOS\ENELAR 2020\PLANTILLA PRESENTACIONES 2020\seccion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80" y="6633"/>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6E7D0ED6-2E97-4EAA-9CCD-D8B4B43C7D30}"/>
              </a:ext>
            </a:extLst>
          </p:cNvPr>
          <p:cNvSpPr txBox="1"/>
          <p:nvPr/>
        </p:nvSpPr>
        <p:spPr>
          <a:xfrm>
            <a:off x="6312024" y="2736502"/>
            <a:ext cx="5544616" cy="2162130"/>
          </a:xfrm>
          <a:prstGeom prst="rect">
            <a:avLst/>
          </a:prstGeom>
          <a:noFill/>
        </p:spPr>
        <p:txBody>
          <a:bodyPr wrap="square" rtlCol="0">
            <a:spAutoFit/>
          </a:bodyPr>
          <a:lstStyle/>
          <a:p>
            <a:pPr lvl="0" algn="just">
              <a:spcBef>
                <a:spcPts val="1200"/>
              </a:spcBef>
              <a:spcAft>
                <a:spcPts val="300"/>
              </a:spcAft>
            </a:pPr>
            <a:r>
              <a:rPr lang="es-MX" sz="2800" b="1">
                <a:solidFill>
                  <a:srgbClr val="0070C0"/>
                </a:solidFill>
                <a:latin typeface="Tahoma" panose="020B0604030504040204" pitchFamily="34" charset="0"/>
                <a:ea typeface="Tahoma" panose="020B0604030504040204" pitchFamily="34" charset="0"/>
                <a:cs typeface="Tahoma" panose="020B0604030504040204" pitchFamily="34" charset="0"/>
              </a:rPr>
              <a:t>2</a:t>
            </a:r>
            <a:r>
              <a:rPr lang="es-MX" sz="2800" b="1" smtClean="0">
                <a:solidFill>
                  <a:srgbClr val="0070C0"/>
                </a:solidFill>
                <a:latin typeface="Tahoma" panose="020B0604030504040204" pitchFamily="34" charset="0"/>
                <a:ea typeface="Tahoma" panose="020B0604030504040204" pitchFamily="34" charset="0"/>
                <a:cs typeface="Tahoma" panose="020B0604030504040204" pitchFamily="34" charset="0"/>
              </a:rPr>
              <a:t>. ACCIONES ENCAMINADAS AL BENEFICIO DE LOS USUARIOS</a:t>
            </a:r>
            <a:r>
              <a:rPr lang="es-MX" sz="2800" b="1" dirty="0">
                <a:solidFill>
                  <a:srgbClr val="0070C0"/>
                </a:solidFill>
                <a:latin typeface="Tahoma" panose="020B0604030504040204" pitchFamily="34" charset="0"/>
                <a:ea typeface="Tahoma" panose="020B0604030504040204" pitchFamily="34" charset="0"/>
                <a:cs typeface="Tahoma" panose="020B0604030504040204" pitchFamily="34" charset="0"/>
              </a:rPr>
              <a:t>.</a:t>
            </a:r>
            <a:endParaRPr lang="es-CO" sz="2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ctr"/>
            <a:endParaRPr lang="es-CO" sz="4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61552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DISEÑOS\ENELAR 2020\PLANTILLA PRESENTACIONES 2020\Diseño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099"/>
            <a:ext cx="12198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8B651EBB-C595-4302-A78C-3AF4E4DB7C43}"/>
              </a:ext>
            </a:extLst>
          </p:cNvPr>
          <p:cNvSpPr txBox="1"/>
          <p:nvPr/>
        </p:nvSpPr>
        <p:spPr>
          <a:xfrm>
            <a:off x="7248128" y="44624"/>
            <a:ext cx="4804154" cy="707886"/>
          </a:xfrm>
          <a:prstGeom prst="rect">
            <a:avLst/>
          </a:prstGeom>
          <a:noFill/>
        </p:spPr>
        <p:txBody>
          <a:bodyPr wrap="square" rtlCol="0">
            <a:spAutoFit/>
          </a:bodyPr>
          <a:lstStyle/>
          <a:p>
            <a:pPr lvl="0" algn="just">
              <a:spcBef>
                <a:spcPts val="1200"/>
              </a:spcBef>
              <a:spcAft>
                <a:spcPts val="300"/>
              </a:spcAft>
            </a:pPr>
            <a:r>
              <a:rPr lang="es-MX" sz="2000" b="1" kern="160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ACCIONES ENCAMINADAS AL BENEFICIO DE LOS USUARIOS</a:t>
            </a:r>
            <a:endParaRPr lang="es-CO" sz="2000" b="1" kern="1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7" name="CuadroTexto 6">
            <a:extLst>
              <a:ext uri="{FF2B5EF4-FFF2-40B4-BE49-F238E27FC236}">
                <a16:creationId xmlns:a16="http://schemas.microsoft.com/office/drawing/2014/main" id="{8E117B9F-13EE-4EA4-87B5-82E128FE8F0D}"/>
              </a:ext>
            </a:extLst>
          </p:cNvPr>
          <p:cNvSpPr txBox="1"/>
          <p:nvPr/>
        </p:nvSpPr>
        <p:spPr>
          <a:xfrm>
            <a:off x="266527" y="1988840"/>
            <a:ext cx="11665296" cy="2308324"/>
          </a:xfrm>
          <a:prstGeom prst="rect">
            <a:avLst/>
          </a:prstGeom>
          <a:noFill/>
        </p:spPr>
        <p:txBody>
          <a:bodyPr wrap="square">
            <a:spAutoFit/>
          </a:bodyPr>
          <a:lstStyle/>
          <a:p>
            <a:pPr algn="just"/>
            <a:r>
              <a:rPr lang="es-CO" smtClean="0">
                <a:latin typeface="Arial" panose="020B0604020202020204" pitchFamily="34" charset="0"/>
                <a:ea typeface="Times New Roman" panose="02020603050405020304" pitchFamily="18" charset="0"/>
              </a:rPr>
              <a:t>ENELAR para el año 2021 desarrolló proyectos cuyo objetivo principal es garantizar la prestación del servicio de energía eléctrica con altos estándares de calidad. Las inversiones se enfocaron en la ampliación, adecuación, reposición, remodelación, construcción o suministro de la infraestructura eléctrica del departamento de Arauca, en los cuales garantizan a corto plazo la mejoría del nivel de tensión, la calidad del servicio de los usuarios finales; así como los beneficios a mediano plazo tales como calidad de vida, el desarrollo tecnológico de los usuarios gracias a la inversión de los proyectos, teniendo en cuenta que se obtiene una mejora en la confiabilidad del sistema, así como ampliación de la infraestructura eléctrica y de respuesta para atender de forma rápida y directa a las necesidades de sus usuarios. </a:t>
            </a:r>
            <a:endParaRPr lang="es-CO" dirty="0"/>
          </a:p>
        </p:txBody>
      </p:sp>
    </p:spTree>
    <p:extLst>
      <p:ext uri="{BB962C8B-B14F-4D97-AF65-F5344CB8AC3E}">
        <p14:creationId xmlns:p14="http://schemas.microsoft.com/office/powerpoint/2010/main" val="101776246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2313</TotalTime>
  <Words>2505</Words>
  <Application>Microsoft Office PowerPoint</Application>
  <PresentationFormat>Panorámica</PresentationFormat>
  <Paragraphs>518</Paragraphs>
  <Slides>31</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31</vt:i4>
      </vt:variant>
    </vt:vector>
  </HeadingPairs>
  <TitlesOfParts>
    <vt:vector size="39" baseType="lpstr">
      <vt:lpstr>Arial</vt:lpstr>
      <vt:lpstr>Bookman Old Style</vt:lpstr>
      <vt:lpstr>Calibri</vt:lpstr>
      <vt:lpstr>Symbol</vt:lpstr>
      <vt:lpstr>Tahoma</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Anibal Fuentes</dc:creator>
  <cp:lastModifiedBy>ENELAR</cp:lastModifiedBy>
  <cp:revision>284</cp:revision>
  <dcterms:created xsi:type="dcterms:W3CDTF">2018-08-17T21:40:28Z</dcterms:created>
  <dcterms:modified xsi:type="dcterms:W3CDTF">2022-03-29T23:06:16Z</dcterms:modified>
</cp:coreProperties>
</file>