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26" r:id="rId2"/>
    <p:sldId id="424" r:id="rId3"/>
    <p:sldId id="428" r:id="rId4"/>
    <p:sldId id="494" r:id="rId5"/>
    <p:sldId id="499" r:id="rId6"/>
    <p:sldId id="474" r:id="rId7"/>
    <p:sldId id="429" r:id="rId8"/>
    <p:sldId id="475" r:id="rId9"/>
    <p:sldId id="476" r:id="rId10"/>
    <p:sldId id="496" r:id="rId11"/>
    <p:sldId id="497" r:id="rId12"/>
    <p:sldId id="477" r:id="rId13"/>
    <p:sldId id="478" r:id="rId14"/>
    <p:sldId id="479" r:id="rId15"/>
    <p:sldId id="480" r:id="rId16"/>
    <p:sldId id="482" r:id="rId17"/>
    <p:sldId id="483" r:id="rId18"/>
    <p:sldId id="484" r:id="rId19"/>
    <p:sldId id="441" r:id="rId20"/>
    <p:sldId id="485" r:id="rId21"/>
    <p:sldId id="487" r:id="rId22"/>
    <p:sldId id="427" r:id="rId23"/>
    <p:sldId id="434" r:id="rId24"/>
    <p:sldId id="488" r:id="rId25"/>
    <p:sldId id="489" r:id="rId26"/>
    <p:sldId id="490" r:id="rId27"/>
    <p:sldId id="491" r:id="rId28"/>
    <p:sldId id="504" r:id="rId29"/>
    <p:sldId id="503" r:id="rId30"/>
    <p:sldId id="468"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9"/>
    <a:srgbClr val="F8F8F8"/>
    <a:srgbClr val="00549E"/>
    <a:srgbClr val="FCDDCF"/>
    <a:srgbClr val="0070C0"/>
    <a:srgbClr val="4F81BD"/>
    <a:srgbClr val="00A49A"/>
    <a:srgbClr val="FFCB00"/>
    <a:srgbClr val="5959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5501" autoAdjust="0"/>
  </p:normalViewPr>
  <p:slideViewPr>
    <p:cSldViewPr>
      <p:cViewPr varScale="1">
        <p:scale>
          <a:sx n="87" d="100"/>
          <a:sy n="87" d="100"/>
        </p:scale>
        <p:origin x="5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xsar\Desktop\TODO\GESTION%20DE%20ACTIVOS\FASE%20III\PLAN%20DE%20INVERSIONES%20A&#209;O%202022\DIAGNOSTICO\Herramienta%20diagnostico%20y%20seguimiento%20SGA%2022-03-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itle>
    <c:autoTitleDeleted val="0"/>
    <c:plotArea>
      <c:layout/>
      <c:radarChart>
        <c:radarStyle val="marker"/>
        <c:varyColors val="0"/>
        <c:ser>
          <c:idx val="0"/>
          <c:order val="0"/>
          <c:tx>
            <c:strRef>
              <c:f>'RESULTADOS DIAGNÓSTICO 2020'!$B$2</c:f>
              <c:strCache>
                <c:ptCount val="1"/>
                <c:pt idx="0">
                  <c:v>DIAGNÓSTICO DEL SISTEMA DE GESTIÓN DE ACTIVOS ISO 55001</c:v>
                </c:pt>
              </c:strCache>
            </c:strRef>
          </c:tx>
          <c:marker>
            <c:symbol val="none"/>
          </c:marker>
          <c:cat>
            <c:strRef>
              <c:f>('RESULTADOS DIAGNÓSTICO 2020'!$B$5,'RESULTADOS DIAGNÓSTICO 2020'!$B$10,'RESULTADOS DIAGNÓSTICO 2020'!$B$14,'RESULTADOS DIAGNÓSTICO 2020'!$B$17,'RESULTADOS DIAGNÓSTICO 2020'!$B$24,'RESULTADOS DIAGNÓSTICO 2020'!$B$28,'RESULTADOS DIAGNÓSTICO 2020'!$B$32)</c:f>
              <c:strCache>
                <c:ptCount val="7"/>
                <c:pt idx="0">
                  <c:v>4. CONTEXTO DE LA ORGANIZACION
</c:v>
                </c:pt>
                <c:pt idx="1">
                  <c:v>5. LIDERAZGO</c:v>
                </c:pt>
                <c:pt idx="2">
                  <c:v>6. PLANIFICACIÓN</c:v>
                </c:pt>
                <c:pt idx="3">
                  <c:v>7. SOPORTE</c:v>
                </c:pt>
                <c:pt idx="4">
                  <c:v>8. OPERACIÓN</c:v>
                </c:pt>
                <c:pt idx="5">
                  <c:v>9. EVALUACIÓN DEL DESEMPEÑO</c:v>
                </c:pt>
                <c:pt idx="6">
                  <c:v>10. MEJORA</c:v>
                </c:pt>
              </c:strCache>
            </c:strRef>
          </c:cat>
          <c:val>
            <c:numRef>
              <c:f>('RESULTADOS DIAGNÓSTICO 2020'!$C$5,'RESULTADOS DIAGNÓSTICO 2020'!$C$10,'RESULTADOS DIAGNÓSTICO 2020'!$C$14,'RESULTADOS DIAGNÓSTICO 2020'!$C$17,'RESULTADOS DIAGNÓSTICO 2020'!$C$24,'RESULTADOS DIAGNÓSTICO 2020'!$C$28,'RESULTADOS DIAGNÓSTICO 2020'!$C$32)</c:f>
              <c:numCache>
                <c:formatCode>General</c:formatCode>
                <c:ptCount val="7"/>
                <c:pt idx="0">
                  <c:v>2.5</c:v>
                </c:pt>
                <c:pt idx="1">
                  <c:v>2.8333333333333335</c:v>
                </c:pt>
                <c:pt idx="2">
                  <c:v>2.4</c:v>
                </c:pt>
                <c:pt idx="3">
                  <c:v>3.0500000000000003</c:v>
                </c:pt>
                <c:pt idx="4">
                  <c:v>3</c:v>
                </c:pt>
                <c:pt idx="5">
                  <c:v>2.3000000000000003</c:v>
                </c:pt>
                <c:pt idx="6">
                  <c:v>2.2000000000000002</c:v>
                </c:pt>
              </c:numCache>
            </c:numRef>
          </c:val>
          <c:extLst>
            <c:ext xmlns:c16="http://schemas.microsoft.com/office/drawing/2014/chart" uri="{C3380CC4-5D6E-409C-BE32-E72D297353CC}">
              <c16:uniqueId val="{00000000-7716-4C3A-8366-BD5D7F7039DA}"/>
            </c:ext>
          </c:extLst>
        </c:ser>
        <c:dLbls>
          <c:showLegendKey val="0"/>
          <c:showVal val="0"/>
          <c:showCatName val="0"/>
          <c:showSerName val="0"/>
          <c:showPercent val="0"/>
          <c:showBubbleSize val="0"/>
        </c:dLbls>
        <c:axId val="48308224"/>
        <c:axId val="48309760"/>
      </c:radarChart>
      <c:catAx>
        <c:axId val="48308224"/>
        <c:scaling>
          <c:orientation val="minMax"/>
        </c:scaling>
        <c:delete val="0"/>
        <c:axPos val="b"/>
        <c:majorGridlines/>
        <c:numFmt formatCode="General" sourceLinked="0"/>
        <c:majorTickMark val="out"/>
        <c:minorTickMark val="none"/>
        <c:tickLblPos val="nextTo"/>
        <c:crossAx val="48309760"/>
        <c:crosses val="autoZero"/>
        <c:auto val="1"/>
        <c:lblAlgn val="ctr"/>
        <c:lblOffset val="100"/>
        <c:noMultiLvlLbl val="0"/>
      </c:catAx>
      <c:valAx>
        <c:axId val="48309760"/>
        <c:scaling>
          <c:orientation val="minMax"/>
          <c:max val="5"/>
        </c:scaling>
        <c:delete val="0"/>
        <c:axPos val="l"/>
        <c:majorGridlines/>
        <c:numFmt formatCode="General" sourceLinked="1"/>
        <c:majorTickMark val="cross"/>
        <c:minorTickMark val="none"/>
        <c:tickLblPos val="nextTo"/>
        <c:crossAx val="48308224"/>
        <c:crosses val="autoZero"/>
        <c:crossBetween val="between"/>
      </c:valAx>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C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16EC-8390-4AB2-A719-06B6EE6E8773}" type="datetimeFigureOut">
              <a:rPr lang="es-CO" smtClean="0"/>
              <a:pPr/>
              <a:t>31/03/2023</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AEC27-70C6-4399-AC1A-32B2F43A5770}" type="slidenum">
              <a:rPr lang="es-CO" smtClean="0"/>
              <a:pPr/>
              <a:t>‹Nº›</a:t>
            </a:fld>
            <a:endParaRPr lang="es-CO" dirty="0"/>
          </a:p>
        </p:txBody>
      </p:sp>
    </p:spTree>
    <p:extLst>
      <p:ext uri="{BB962C8B-B14F-4D97-AF65-F5344CB8AC3E}">
        <p14:creationId xmlns:p14="http://schemas.microsoft.com/office/powerpoint/2010/main" val="16863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5771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1345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2193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03145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00099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7187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735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0544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1224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87260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31/03/2023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31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FBCFC-80B8-499A-B4A1-52C0865DB1B8}" type="datetimeFigureOut">
              <a:rPr lang="es-CO" smtClean="0"/>
              <a:pPr/>
              <a:t>31/03/2023</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6630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EÑOS\ENELAR 2020\PLANTILLA PRESENTACIONES 2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2"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3">
            <a:extLst>
              <a:ext uri="{FF2B5EF4-FFF2-40B4-BE49-F238E27FC236}">
                <a16:creationId xmlns:a16="http://schemas.microsoft.com/office/drawing/2014/main" id="{323B7A99-F8C8-427B-96DD-CEC8B01982E6}"/>
              </a:ext>
            </a:extLst>
          </p:cNvPr>
          <p:cNvSpPr txBox="1"/>
          <p:nvPr/>
        </p:nvSpPr>
        <p:spPr>
          <a:xfrm>
            <a:off x="983432" y="3338305"/>
            <a:ext cx="8136904" cy="461665"/>
          </a:xfrm>
          <a:prstGeom prst="rect">
            <a:avLst/>
          </a:prstGeom>
          <a:noFill/>
        </p:spPr>
        <p:txBody>
          <a:bodyPr wrap="square" rtlCol="0">
            <a:spAutoFit/>
          </a:bodyPr>
          <a:lstStyle/>
          <a:p>
            <a:pPr algn="ctr"/>
            <a:r>
              <a:rPr lang="es-CO"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INFORME CUARTO AÑO PLAN DE INVERSIONES</a:t>
            </a:r>
            <a:endParaRPr lang="es-CO" sz="2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6" name="Conector recto 5">
            <a:extLst>
              <a:ext uri="{FF2B5EF4-FFF2-40B4-BE49-F238E27FC236}">
                <a16:creationId xmlns:a16="http://schemas.microsoft.com/office/drawing/2014/main" id="{0765EB81-1CF0-49FF-8F05-023E155A34D8}"/>
              </a:ext>
            </a:extLst>
          </p:cNvPr>
          <p:cNvCxnSpPr/>
          <p:nvPr/>
        </p:nvCxnSpPr>
        <p:spPr>
          <a:xfrm>
            <a:off x="1218130" y="3917737"/>
            <a:ext cx="96490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1621012-2232-4B8E-B5B4-95BB5C3FFE03}"/>
              </a:ext>
            </a:extLst>
          </p:cNvPr>
          <p:cNvSpPr txBox="1"/>
          <p:nvPr/>
        </p:nvSpPr>
        <p:spPr>
          <a:xfrm>
            <a:off x="1218130" y="4035505"/>
            <a:ext cx="5184576" cy="523220"/>
          </a:xfrm>
          <a:prstGeom prst="rect">
            <a:avLst/>
          </a:prstGeom>
          <a:noFill/>
        </p:spPr>
        <p:txBody>
          <a:bodyPr wrap="square" rtlCol="0">
            <a:spAutoFit/>
          </a:bodyPr>
          <a:lstStyle/>
          <a:p>
            <a:r>
              <a:rPr lang="es-CO" sz="2800" dirty="0">
                <a:solidFill>
                  <a:schemeClr val="bg1"/>
                </a:solidFill>
                <a:latin typeface="Tahoma" panose="020B0604030504040204" pitchFamily="34" charset="0"/>
                <a:ea typeface="Tahoma" panose="020B0604030504040204" pitchFamily="34" charset="0"/>
                <a:cs typeface="Tahoma" panose="020B0604030504040204" pitchFamily="34" charset="0"/>
              </a:rPr>
              <a:t>Marzo 2023</a:t>
            </a:r>
            <a:endParaRPr lang="es-E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A593DF0E-B4FF-4511-9C1B-0713ADF14EBF}"/>
              </a:ext>
            </a:extLst>
          </p:cNvPr>
          <p:cNvSpPr txBox="1"/>
          <p:nvPr/>
        </p:nvSpPr>
        <p:spPr>
          <a:xfrm>
            <a:off x="277851" y="1252647"/>
            <a:ext cx="11593288" cy="369332"/>
          </a:xfrm>
          <a:prstGeom prst="rect">
            <a:avLst/>
          </a:prstGeom>
          <a:noFill/>
        </p:spPr>
        <p:txBody>
          <a:bodyPr wrap="square">
            <a:spAutoFit/>
          </a:bodyPr>
          <a:lstStyle/>
          <a:p>
            <a:r>
              <a:rPr lang="es-CO" sz="1800">
                <a:effectLst/>
                <a:latin typeface="Arial" panose="020B0604020202020204" pitchFamily="34" charset="0"/>
                <a:ea typeface="Times New Roman" panose="02020603050405020304" pitchFamily="18" charset="0"/>
              </a:rPr>
              <a:t>Enelar E.S.P. tiene modelado y georreferenciado su sistema de distribución en el software Spard® Distribution</a:t>
            </a:r>
            <a:r>
              <a:rPr lang="es-CO" sz="1600">
                <a:effectLst/>
                <a:latin typeface="Arial" panose="020B0604020202020204" pitchFamily="34" charset="0"/>
                <a:ea typeface="Times New Roman" panose="02020603050405020304" pitchFamily="18" charset="0"/>
              </a:rPr>
              <a:t>. </a:t>
            </a:r>
            <a:endParaRPr lang="es-CO" dirty="0"/>
          </a:p>
        </p:txBody>
      </p:sp>
      <p:pic>
        <p:nvPicPr>
          <p:cNvPr id="11" name="Imagen 10">
            <a:extLst>
              <a:ext uri="{FF2B5EF4-FFF2-40B4-BE49-F238E27FC236}">
                <a16:creationId xmlns:a16="http://schemas.microsoft.com/office/drawing/2014/main" id="{7936D3BD-7164-4A31-960D-B55B60300E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43672" y="1844824"/>
            <a:ext cx="5832648" cy="3672408"/>
          </a:xfrm>
          <a:prstGeom prst="rect">
            <a:avLst/>
          </a:prstGeom>
        </p:spPr>
      </p:pic>
    </p:spTree>
    <p:extLst>
      <p:ext uri="{BB962C8B-B14F-4D97-AF65-F5344CB8AC3E}">
        <p14:creationId xmlns:p14="http://schemas.microsoft.com/office/powerpoint/2010/main" val="282673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A91B8582-C663-4A09-9615-1CB5C1F3C420}"/>
              </a:ext>
            </a:extLst>
          </p:cNvPr>
          <p:cNvSpPr txBox="1"/>
          <p:nvPr/>
        </p:nvSpPr>
        <p:spPr>
          <a:xfrm>
            <a:off x="643880" y="1268760"/>
            <a:ext cx="6172200" cy="369332"/>
          </a:xfrm>
          <a:prstGeom prst="rect">
            <a:avLst/>
          </a:prstGeom>
          <a:noFill/>
        </p:spPr>
        <p:txBody>
          <a:bodyPr wrap="square">
            <a:spAutoFit/>
          </a:bodyPr>
          <a:lstStyle/>
          <a:p>
            <a:r>
              <a:rPr lang="es-CO" sz="1800">
                <a:effectLst/>
                <a:latin typeface="Arial" panose="020B0604020202020204" pitchFamily="34" charset="0"/>
                <a:ea typeface="Times New Roman" panose="02020603050405020304" pitchFamily="18" charset="0"/>
                <a:cs typeface="Arial" panose="020B0604020202020204" pitchFamily="34" charset="0"/>
              </a:rPr>
              <a:t>Estadísticas descriptivas del sistema</a:t>
            </a:r>
            <a:r>
              <a:rPr lang="es-CO" sz="1800" dirty="0">
                <a:effectLst/>
                <a:latin typeface="Arial" panose="020B0604020202020204" pitchFamily="34" charset="0"/>
                <a:ea typeface="Times New Roman" panose="02020603050405020304" pitchFamily="18"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918348103"/>
              </p:ext>
            </p:extLst>
          </p:nvPr>
        </p:nvGraphicFramePr>
        <p:xfrm>
          <a:off x="1328975" y="1916832"/>
          <a:ext cx="9577064" cy="3780969"/>
        </p:xfrm>
        <a:graphic>
          <a:graphicData uri="http://schemas.openxmlformats.org/drawingml/2006/table">
            <a:tbl>
              <a:tblPr/>
              <a:tblGrid>
                <a:gridCol w="1144887">
                  <a:extLst>
                    <a:ext uri="{9D8B030D-6E8A-4147-A177-3AD203B41FA5}">
                      <a16:colId xmlns:a16="http://schemas.microsoft.com/office/drawing/2014/main" val="2443611880"/>
                    </a:ext>
                  </a:extLst>
                </a:gridCol>
                <a:gridCol w="1453823">
                  <a:extLst>
                    <a:ext uri="{9D8B030D-6E8A-4147-A177-3AD203B41FA5}">
                      <a16:colId xmlns:a16="http://schemas.microsoft.com/office/drawing/2014/main" val="1954765824"/>
                    </a:ext>
                  </a:extLst>
                </a:gridCol>
                <a:gridCol w="1163059">
                  <a:extLst>
                    <a:ext uri="{9D8B030D-6E8A-4147-A177-3AD203B41FA5}">
                      <a16:colId xmlns:a16="http://schemas.microsoft.com/office/drawing/2014/main" val="1241048016"/>
                    </a:ext>
                  </a:extLst>
                </a:gridCol>
                <a:gridCol w="1163059">
                  <a:extLst>
                    <a:ext uri="{9D8B030D-6E8A-4147-A177-3AD203B41FA5}">
                      <a16:colId xmlns:a16="http://schemas.microsoft.com/office/drawing/2014/main" val="135981918"/>
                    </a:ext>
                  </a:extLst>
                </a:gridCol>
                <a:gridCol w="1163059">
                  <a:extLst>
                    <a:ext uri="{9D8B030D-6E8A-4147-A177-3AD203B41FA5}">
                      <a16:colId xmlns:a16="http://schemas.microsoft.com/office/drawing/2014/main" val="1545617390"/>
                    </a:ext>
                  </a:extLst>
                </a:gridCol>
                <a:gridCol w="1163059">
                  <a:extLst>
                    <a:ext uri="{9D8B030D-6E8A-4147-A177-3AD203B41FA5}">
                      <a16:colId xmlns:a16="http://schemas.microsoft.com/office/drawing/2014/main" val="2073771141"/>
                    </a:ext>
                  </a:extLst>
                </a:gridCol>
                <a:gridCol w="1163059">
                  <a:extLst>
                    <a:ext uri="{9D8B030D-6E8A-4147-A177-3AD203B41FA5}">
                      <a16:colId xmlns:a16="http://schemas.microsoft.com/office/drawing/2014/main" val="2426465340"/>
                    </a:ext>
                  </a:extLst>
                </a:gridCol>
                <a:gridCol w="1163059">
                  <a:extLst>
                    <a:ext uri="{9D8B030D-6E8A-4147-A177-3AD203B41FA5}">
                      <a16:colId xmlns:a16="http://schemas.microsoft.com/office/drawing/2014/main" val="2530295462"/>
                    </a:ext>
                  </a:extLst>
                </a:gridCol>
              </a:tblGrid>
              <a:tr h="236424">
                <a:tc>
                  <a:txBody>
                    <a:bodyPr/>
                    <a:lstStyle/>
                    <a:p>
                      <a:pPr algn="ctr" fontAlgn="ctr"/>
                      <a:r>
                        <a:rPr lang="es-CO" sz="1050" b="1" i="0" u="none" strike="noStrike" dirty="0">
                          <a:solidFill>
                            <a:srgbClr val="000000"/>
                          </a:solidFill>
                          <a:effectLst/>
                          <a:latin typeface="Arial" panose="020B0604020202020204" pitchFamily="34" charset="0"/>
                        </a:rPr>
                        <a:t>Aspecto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Clasificación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dirty="0">
                          <a:solidFill>
                            <a:srgbClr val="000000"/>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dirty="0">
                          <a:solidFill>
                            <a:srgbClr val="000000"/>
                          </a:solidFill>
                          <a:effectLst/>
                          <a:latin typeface="Arial" panose="020B0604020202020204" pitchFamily="34" charset="0"/>
                        </a:rPr>
                        <a:t>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50" b="1" i="0" u="none" strike="noStrike" dirty="0">
                          <a:solidFill>
                            <a:srgbClr val="000000"/>
                          </a:solidFill>
                          <a:effectLst/>
                          <a:latin typeface="Arial" panose="020B0604020202020204" pitchFamily="34" charset="0"/>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50" b="1" i="0" u="none" strike="noStrike" dirty="0">
                          <a:solidFill>
                            <a:srgbClr val="000000"/>
                          </a:solidFill>
                          <a:effectLst/>
                          <a:latin typeface="Arial" panose="020B0604020202020204" pitchFamily="34" charset="0"/>
                        </a:rPr>
                        <a:t>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Variación (%)</a:t>
                      </a:r>
                      <a:endParaRPr lang="es-CO" sz="105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5119088"/>
                  </a:ext>
                </a:extLst>
              </a:tr>
              <a:tr h="299470">
                <a:tc>
                  <a:txBody>
                    <a:bodyPr/>
                    <a:lstStyle/>
                    <a:p>
                      <a:pPr algn="l" fontAlgn="ctr"/>
                      <a:r>
                        <a:rPr lang="es-CO" sz="1050" b="0" i="0" u="none" strike="noStrike">
                          <a:solidFill>
                            <a:srgbClr val="000000"/>
                          </a:solidFill>
                          <a:effectLst/>
                          <a:latin typeface="Arial" panose="020B0604020202020204" pitchFamily="34" charset="0"/>
                        </a:rPr>
                        <a:t>Cantidad de usuarios</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70.162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82.793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89.805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94.416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96.197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289243"/>
                  </a:ext>
                </a:extLst>
              </a:tr>
              <a:tr h="299470">
                <a:tc>
                  <a:txBody>
                    <a:bodyPr/>
                    <a:lstStyle/>
                    <a:p>
                      <a:pPr algn="l" fontAlgn="ctr"/>
                      <a:r>
                        <a:rPr lang="es-CO" sz="1050" b="0" i="0" u="none" strike="noStrike">
                          <a:solidFill>
                            <a:srgbClr val="000000"/>
                          </a:solidFill>
                          <a:effectLst/>
                          <a:latin typeface="Arial" panose="020B0604020202020204" pitchFamily="34" charset="0"/>
                        </a:rPr>
                        <a:t>Demanda de energía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a:t>
                      </a:r>
                      <a:r>
                        <a:rPr lang="es-CO" sz="1050" b="0" i="0" u="none" strike="noStrike" dirty="0" err="1">
                          <a:solidFill>
                            <a:srgbClr val="000000"/>
                          </a:solidFill>
                          <a:effectLst/>
                          <a:latin typeface="Arial" panose="020B0604020202020204" pitchFamily="34" charset="0"/>
                        </a:rPr>
                        <a:t>MWh</a:t>
                      </a:r>
                      <a:r>
                        <a:rPr lang="es-CO" sz="1050" b="0"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159.809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180.632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185.671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185.594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190.617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77729"/>
                  </a:ext>
                </a:extLst>
              </a:tr>
              <a:tr h="443577">
                <a:tc rowSpan="2">
                  <a:txBody>
                    <a:bodyPr/>
                    <a:lstStyle/>
                    <a:p>
                      <a:pPr algn="l" fontAlgn="ctr"/>
                      <a:r>
                        <a:rPr lang="es-CO" sz="1050" b="0" i="0" u="none" strike="noStrike">
                          <a:solidFill>
                            <a:srgbClr val="000000"/>
                          </a:solidFill>
                          <a:effectLst/>
                          <a:latin typeface="Arial" panose="020B0604020202020204" pitchFamily="34" charset="0"/>
                        </a:rPr>
                        <a:t>Demanda de potencia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Máximo valor del sistema (</a:t>
                      </a:r>
                      <a:r>
                        <a:rPr lang="es-CO" sz="1050" b="0" i="0" u="none" strike="noStrike" dirty="0">
                          <a:solidFill>
                            <a:srgbClr val="000000"/>
                          </a:solidFill>
                          <a:effectLst/>
                          <a:latin typeface="Arial" panose="020B0604020202020204" pitchFamily="34" charset="0"/>
                        </a:rPr>
                        <a:t>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352861"/>
                  </a:ext>
                </a:extLst>
              </a:tr>
              <a:tr h="443577">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Mínimo valor del sistema (</a:t>
                      </a:r>
                      <a:r>
                        <a:rPr lang="es-CO" sz="1050" b="0" i="0" u="none" strike="noStrike" dirty="0">
                          <a:solidFill>
                            <a:srgbClr val="000000"/>
                          </a:solidFill>
                          <a:effectLst/>
                          <a:latin typeface="Arial" panose="020B0604020202020204" pitchFamily="34" charset="0"/>
                        </a:rPr>
                        <a:t>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565342"/>
                  </a:ext>
                </a:extLst>
              </a:tr>
              <a:tr h="236424">
                <a:tc>
                  <a:txBody>
                    <a:bodyPr/>
                    <a:lstStyle/>
                    <a:p>
                      <a:pPr algn="l" fontAlgn="ctr"/>
                      <a:r>
                        <a:rPr lang="es-CO" sz="1050" b="0" i="0" u="none" strike="noStrike">
                          <a:solidFill>
                            <a:srgbClr val="000000"/>
                          </a:solidFill>
                          <a:effectLst/>
                          <a:latin typeface="Arial" panose="020B0604020202020204" pitchFamily="34" charset="0"/>
                        </a:rPr>
                        <a:t>Subestaciones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Cantidad total</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95097"/>
                  </a:ext>
                </a:extLst>
              </a:tr>
              <a:tr h="299470">
                <a:tc rowSpan="4">
                  <a:txBody>
                    <a:bodyPr/>
                    <a:lstStyle/>
                    <a:p>
                      <a:pPr algn="l" fontAlgn="ctr"/>
                      <a:r>
                        <a:rPr lang="es-CO" sz="1050" b="0" i="0" u="none" strike="noStrike">
                          <a:solidFill>
                            <a:srgbClr val="000000"/>
                          </a:solidFill>
                          <a:effectLst/>
                          <a:latin typeface="Arial" panose="020B0604020202020204" pitchFamily="34" charset="0"/>
                        </a:rPr>
                        <a:t>Líneas y redes</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4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547718"/>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3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579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579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59214"/>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2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5.316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5.941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6.005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6.102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6.203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646719"/>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1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2.297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2.718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2.835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2.892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60502"/>
                  </a:ext>
                </a:extLst>
              </a:tr>
              <a:tr h="443577">
                <a:tc>
                  <a:txBody>
                    <a:bodyPr/>
                    <a:lstStyle/>
                    <a:p>
                      <a:pPr algn="l" fontAlgn="ctr"/>
                      <a:r>
                        <a:rPr lang="es-CO" sz="1050" b="0" i="0" u="none" strike="noStrike">
                          <a:solidFill>
                            <a:srgbClr val="000000"/>
                          </a:solidFill>
                          <a:effectLst/>
                          <a:latin typeface="Arial" panose="020B0604020202020204" pitchFamily="34" charset="0"/>
                        </a:rPr>
                        <a:t>Pérdidas de energía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Índice de pérdidas totales de sistema (%)</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30,36%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30,45%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31,97%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29,50%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29.80%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843293"/>
                  </a:ext>
                </a:extLst>
              </a:tr>
            </a:tbl>
          </a:graphicData>
        </a:graphic>
      </p:graphicFrame>
    </p:spTree>
    <p:extLst>
      <p:ext uri="{BB962C8B-B14F-4D97-AF65-F5344CB8AC3E}">
        <p14:creationId xmlns:p14="http://schemas.microsoft.com/office/powerpoint/2010/main" val="128773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4824536" cy="2977738"/>
          </a:xfrm>
          <a:prstGeom prst="rect">
            <a:avLst/>
          </a:prstGeom>
          <a:noFill/>
        </p:spPr>
        <p:txBody>
          <a:bodyPr wrap="square" rtlCol="0">
            <a:spAutoFit/>
          </a:bodyPr>
          <a:lstStyle/>
          <a:p>
            <a:pPr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4. </a:t>
            </a:r>
            <a:r>
              <a:rPr lang="es-CO" sz="2800" b="1">
                <a:solidFill>
                  <a:srgbClr val="0070C0"/>
                </a:solidFill>
                <a:latin typeface="Tahoma" panose="020B0604030504040204" pitchFamily="34" charset="0"/>
                <a:ea typeface="Tahoma" panose="020B0604030504040204" pitchFamily="34" charset="0"/>
                <a:cs typeface="Tahoma" panose="020B0604030504040204" pitchFamily="34" charset="0"/>
              </a:rPr>
              <a:t>RESUMEN PLAN DE INVERSIÓN APROBADO</a:t>
            </a:r>
            <a:r>
              <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477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1067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3C958BEB-7445-46CD-8109-90F4484322CF}"/>
              </a:ext>
            </a:extLst>
          </p:cNvPr>
          <p:cNvSpPr txBox="1"/>
          <p:nvPr/>
        </p:nvSpPr>
        <p:spPr>
          <a:xfrm>
            <a:off x="296917" y="1054477"/>
            <a:ext cx="11860938" cy="646331"/>
          </a:xfrm>
          <a:prstGeom prst="rect">
            <a:avLst/>
          </a:prstGeom>
          <a:noFill/>
        </p:spPr>
        <p:txBody>
          <a:bodyPr wrap="square">
            <a:spAutoFit/>
          </a:bodyPr>
          <a:lstStyle/>
          <a:p>
            <a:pPr algn="just"/>
            <a:r>
              <a:rPr lang="es-CO" sz="1800">
                <a:effectLst/>
                <a:latin typeface="Arial" panose="020B0604020202020204" pitchFamily="34" charset="0"/>
                <a:ea typeface="Times New Roman" panose="02020603050405020304" pitchFamily="18" charset="0"/>
              </a:rPr>
              <a:t>En el plan de inversiones se aprobó un monto total de $ </a:t>
            </a:r>
            <a:r>
              <a:rPr lang="es-CO" sz="1800">
                <a:solidFill>
                  <a:srgbClr val="000000"/>
                </a:solidFill>
                <a:effectLst/>
                <a:latin typeface="Arial" panose="020B0604020202020204" pitchFamily="34" charset="0"/>
                <a:ea typeface="Times New Roman" panose="02020603050405020304" pitchFamily="18" charset="0"/>
              </a:rPr>
              <a:t>54.978.766.124</a:t>
            </a:r>
            <a:r>
              <a:rPr lang="es-CO" sz="1800">
                <a:effectLst/>
                <a:latin typeface="Arial" panose="020B0604020202020204" pitchFamily="34" charset="0"/>
                <a:ea typeface="Times New Roman" panose="02020603050405020304" pitchFamily="18" charset="0"/>
              </a:rPr>
              <a:t>. En los siguientes numerales se presenta el resumen por año, tipo de inversión, categoría de activos, nivel de tensión, etc</a:t>
            </a:r>
            <a:r>
              <a:rPr lang="es-CO" sz="1800" dirty="0">
                <a:effectLst/>
                <a:latin typeface="Arial" panose="020B0604020202020204" pitchFamily="34" charset="0"/>
                <a:ea typeface="Times New Roman" panose="02020603050405020304" pitchFamily="18" charset="0"/>
              </a:rPr>
              <a:t>.</a:t>
            </a:r>
            <a:endParaRPr lang="es-CO"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0C17EF45-1F16-4315-A279-AD73E564C060}"/>
              </a:ext>
            </a:extLst>
          </p:cNvPr>
          <p:cNvSpPr txBox="1"/>
          <p:nvPr/>
        </p:nvSpPr>
        <p:spPr>
          <a:xfrm>
            <a:off x="-312712" y="2060848"/>
            <a:ext cx="6172200" cy="369332"/>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4.1 Inversiones planeadas para cada año</a:t>
            </a:r>
            <a:endParaRPr lang="es-CO" sz="2000" b="1" dirty="0">
              <a:effectLst/>
              <a:latin typeface="Arial" panose="020B060402020202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076C58A-5C17-4614-9561-89AD7D0C07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17" y="2621490"/>
            <a:ext cx="6351905" cy="327660"/>
          </a:xfrm>
          <a:prstGeom prst="rect">
            <a:avLst/>
          </a:prstGeom>
          <a:noFill/>
          <a:ln>
            <a:noFill/>
          </a:ln>
        </p:spPr>
      </p:pic>
      <p:sp>
        <p:nvSpPr>
          <p:cNvPr id="15" name="CuadroTexto 14">
            <a:extLst>
              <a:ext uri="{FF2B5EF4-FFF2-40B4-BE49-F238E27FC236}">
                <a16:creationId xmlns:a16="http://schemas.microsoft.com/office/drawing/2014/main" id="{0B5D0E26-87DD-4EAB-BB49-80757521E701}"/>
              </a:ext>
            </a:extLst>
          </p:cNvPr>
          <p:cNvSpPr txBox="1"/>
          <p:nvPr/>
        </p:nvSpPr>
        <p:spPr>
          <a:xfrm>
            <a:off x="-360040" y="3356992"/>
            <a:ext cx="3359696" cy="369332"/>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4.2 Inversiones por tipo</a:t>
            </a:r>
            <a:endParaRPr lang="es-CO" sz="2000" b="1" dirty="0">
              <a:effectLst/>
              <a:latin typeface="Arial" panose="020B06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12583D76-FD66-438F-B387-FC8D22C94D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17" y="3856172"/>
            <a:ext cx="2609850" cy="953770"/>
          </a:xfrm>
          <a:prstGeom prst="rect">
            <a:avLst/>
          </a:prstGeom>
          <a:noFill/>
          <a:ln>
            <a:noFill/>
          </a:ln>
        </p:spPr>
      </p:pic>
      <p:sp>
        <p:nvSpPr>
          <p:cNvPr id="17" name="CuadroTexto 16">
            <a:extLst>
              <a:ext uri="{FF2B5EF4-FFF2-40B4-BE49-F238E27FC236}">
                <a16:creationId xmlns:a16="http://schemas.microsoft.com/office/drawing/2014/main" id="{F295E10C-3C89-4B22-B9F1-8019C4747E18}"/>
              </a:ext>
            </a:extLst>
          </p:cNvPr>
          <p:cNvSpPr txBox="1"/>
          <p:nvPr/>
        </p:nvSpPr>
        <p:spPr>
          <a:xfrm>
            <a:off x="6888088" y="2103984"/>
            <a:ext cx="4896544" cy="369332"/>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4.3 Inversiones por nivel de tensión</a:t>
            </a:r>
            <a:endParaRPr lang="es-CO" sz="2000" b="1" dirty="0">
              <a:effectLst/>
              <a:latin typeface="Arial" panose="020B060402020202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1C061FA-65F1-4534-A07E-9104F498FC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144" y="2621490"/>
            <a:ext cx="2571750" cy="996315"/>
          </a:xfrm>
          <a:prstGeom prst="rect">
            <a:avLst/>
          </a:prstGeom>
          <a:noFill/>
          <a:ln>
            <a:noFill/>
          </a:ln>
        </p:spPr>
      </p:pic>
      <p:sp>
        <p:nvSpPr>
          <p:cNvPr id="20" name="CuadroTexto 19">
            <a:extLst>
              <a:ext uri="{FF2B5EF4-FFF2-40B4-BE49-F238E27FC236}">
                <a16:creationId xmlns:a16="http://schemas.microsoft.com/office/drawing/2014/main" id="{A112B698-A217-4B3F-8F33-25987C0C6AFB}"/>
              </a:ext>
            </a:extLst>
          </p:cNvPr>
          <p:cNvSpPr txBox="1"/>
          <p:nvPr/>
        </p:nvSpPr>
        <p:spPr>
          <a:xfrm>
            <a:off x="6888088" y="4009891"/>
            <a:ext cx="4896544" cy="646331"/>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4.4 Inversiones para reposición, calidad del servicio y expansión</a:t>
            </a:r>
            <a:endParaRPr lang="es-CO" sz="2000" b="1" dirty="0">
              <a:effectLst/>
              <a:latin typeface="Arial" panose="020B060402020202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D43EE37-A228-4930-8AB7-216F256EF2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144" y="4871676"/>
            <a:ext cx="2942590" cy="744220"/>
          </a:xfrm>
          <a:prstGeom prst="rect">
            <a:avLst/>
          </a:prstGeom>
          <a:noFill/>
          <a:ln>
            <a:noFill/>
          </a:ln>
        </p:spPr>
      </p:pic>
    </p:spTree>
    <p:extLst>
      <p:ext uri="{BB962C8B-B14F-4D97-AF65-F5344CB8AC3E}">
        <p14:creationId xmlns:p14="http://schemas.microsoft.com/office/powerpoint/2010/main" val="335770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7" y="-4462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a16="http://schemas.microsoft.com/office/drawing/2014/main" id="{8907F58E-3AF7-489B-8D88-05D74EA563BE}"/>
              </a:ext>
            </a:extLst>
          </p:cNvPr>
          <p:cNvSpPr txBox="1"/>
          <p:nvPr/>
        </p:nvSpPr>
        <p:spPr>
          <a:xfrm>
            <a:off x="629259" y="1252647"/>
            <a:ext cx="6108852" cy="369332"/>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4.5 Inversiones por categoría de activos</a:t>
            </a:r>
            <a:endParaRPr lang="es-CO" sz="2000" b="1" dirty="0">
              <a:effectLst/>
              <a:latin typeface="Arial" panose="020B060402020202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F3C6EFD2-540A-4019-9534-7C2E9D2B7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772816"/>
            <a:ext cx="5256584" cy="2539867"/>
          </a:xfrm>
          <a:prstGeom prst="rect">
            <a:avLst/>
          </a:prstGeom>
          <a:noFill/>
          <a:ln>
            <a:noFill/>
          </a:ln>
        </p:spPr>
      </p:pic>
      <p:sp>
        <p:nvSpPr>
          <p:cNvPr id="23" name="CuadroTexto 22">
            <a:extLst>
              <a:ext uri="{FF2B5EF4-FFF2-40B4-BE49-F238E27FC236}">
                <a16:creationId xmlns:a16="http://schemas.microsoft.com/office/drawing/2014/main" id="{6B25FA78-B866-4308-8561-EEE3EDB3AF4E}"/>
              </a:ext>
            </a:extLst>
          </p:cNvPr>
          <p:cNvSpPr txBox="1"/>
          <p:nvPr/>
        </p:nvSpPr>
        <p:spPr>
          <a:xfrm>
            <a:off x="7039994" y="3384376"/>
            <a:ext cx="6174954" cy="369332"/>
          </a:xfrm>
          <a:prstGeom prst="rect">
            <a:avLst/>
          </a:prstGeom>
          <a:noFill/>
        </p:spPr>
        <p:txBody>
          <a:bodyPr wrap="square">
            <a:spAutoFit/>
          </a:bodyPr>
          <a:lstStyle/>
          <a:p>
            <a:pPr lvl="1" algn="just">
              <a:spcBef>
                <a:spcPts val="1200"/>
              </a:spcBef>
              <a:spcAft>
                <a:spcPts val="300"/>
              </a:spcAft>
            </a:pPr>
            <a:r>
              <a:rPr lang="es-CO" sz="1800" b="1">
                <a:effectLst/>
                <a:latin typeface="Arial" panose="020B0604020202020204" pitchFamily="34" charset="0"/>
                <a:cs typeface="Arial" panose="020B0604020202020204" pitchFamily="34" charset="0"/>
              </a:rPr>
              <a:t>4.6 Inversiones por municipio</a:t>
            </a:r>
            <a:endParaRPr lang="es-CO" sz="2000" b="1" dirty="0">
              <a:effectLst/>
              <a:latin typeface="Arial" panose="020B060402020202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22077806-358F-47A3-8612-FD3C4F1A41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150" y="3933056"/>
            <a:ext cx="2878372" cy="1872208"/>
          </a:xfrm>
          <a:prstGeom prst="rect">
            <a:avLst/>
          </a:prstGeom>
          <a:noFill/>
          <a:ln>
            <a:noFill/>
          </a:ln>
        </p:spPr>
      </p:pic>
    </p:spTree>
    <p:extLst>
      <p:ext uri="{BB962C8B-B14F-4D97-AF65-F5344CB8AC3E}">
        <p14:creationId xmlns:p14="http://schemas.microsoft.com/office/powerpoint/2010/main" val="383505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0CF1B635-131D-4DDE-8A49-A9BBB3AF8C56}"/>
              </a:ext>
            </a:extLst>
          </p:cNvPr>
          <p:cNvSpPr txBox="1"/>
          <p:nvPr/>
        </p:nvSpPr>
        <p:spPr>
          <a:xfrm>
            <a:off x="-600744" y="1126999"/>
            <a:ext cx="6172200" cy="369332"/>
          </a:xfrm>
          <a:prstGeom prst="rect">
            <a:avLst/>
          </a:prstGeom>
          <a:noFill/>
        </p:spPr>
        <p:txBody>
          <a:bodyPr wrap="square">
            <a:spAutoFit/>
          </a:bodyPr>
          <a:lstStyle/>
          <a:p>
            <a:pPr lvl="2" algn="just">
              <a:spcBef>
                <a:spcPts val="1200"/>
              </a:spcBef>
              <a:spcAft>
                <a:spcPts val="300"/>
              </a:spcAft>
            </a:pPr>
            <a:r>
              <a:rPr lang="es-CO" sz="1800" b="1">
                <a:effectLst/>
                <a:latin typeface="Arial" panose="020B0604020202020204" pitchFamily="34" charset="0"/>
                <a:cs typeface="Arial" panose="020B0604020202020204" pitchFamily="34" charset="0"/>
              </a:rPr>
              <a:t>4.7 Proyectos expansión del STR</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372F5077-123C-4046-B6F6-F9A985A8B1E1}"/>
              </a:ext>
            </a:extLst>
          </p:cNvPr>
          <p:cNvSpPr txBox="1"/>
          <p:nvPr/>
        </p:nvSpPr>
        <p:spPr>
          <a:xfrm>
            <a:off x="335360" y="1484021"/>
            <a:ext cx="11168119" cy="1200329"/>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Dentro de los proyectos relevantes para </a:t>
            </a:r>
            <a:r>
              <a:rPr lang="es-CO" sz="1800" dirty="0" err="1">
                <a:effectLst/>
                <a:latin typeface="Arial" panose="020B0604020202020204" pitchFamily="34" charset="0"/>
                <a:ea typeface="Times New Roman" panose="02020603050405020304" pitchFamily="18" charset="0"/>
              </a:rPr>
              <a:t>Enelar</a:t>
            </a:r>
            <a:r>
              <a:rPr lang="es-CO" sz="1800" dirty="0">
                <a:effectLst/>
                <a:latin typeface="Arial" panose="020B0604020202020204" pitchFamily="34" charset="0"/>
                <a:ea typeface="Times New Roman" panose="02020603050405020304" pitchFamily="18" charset="0"/>
              </a:rPr>
              <a:t> ESP, se destacan los proyectos definidos para la expansión del STR. </a:t>
            </a:r>
            <a:r>
              <a:rPr lang="es-CO" dirty="0">
                <a:latin typeface="Arial" panose="020B0604020202020204" pitchFamily="34" charset="0"/>
                <a:ea typeface="Times New Roman" panose="02020603050405020304" pitchFamily="18" charset="0"/>
              </a:rPr>
              <a:t>Sin embargo, el Ministerio de Minas y Energía 40039 del 2021 que adopta la modificación propuesta por la Unidad de Planeación Minero-Energética UPME de los Planes de Expansión del STN de la Zona Orinoquia se ha postergado las fechas de entrada en operación de la nueva infraestructura.</a:t>
            </a:r>
            <a:endParaRPr lang="es-CO" dirty="0"/>
          </a:p>
        </p:txBody>
      </p:sp>
      <p:pic>
        <p:nvPicPr>
          <p:cNvPr id="12" name="Imagen 11">
            <a:extLst>
              <a:ext uri="{FF2B5EF4-FFF2-40B4-BE49-F238E27FC236}">
                <a16:creationId xmlns:a16="http://schemas.microsoft.com/office/drawing/2014/main" id="{7999870D-26C7-4EE0-ACF7-8395E0F78D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684350"/>
            <a:ext cx="8424936" cy="2953140"/>
          </a:xfrm>
          <a:prstGeom prst="rect">
            <a:avLst/>
          </a:prstGeom>
          <a:noFill/>
          <a:ln>
            <a:noFill/>
          </a:ln>
        </p:spPr>
      </p:pic>
    </p:spTree>
    <p:extLst>
      <p:ext uri="{BB962C8B-B14F-4D97-AF65-F5344CB8AC3E}">
        <p14:creationId xmlns:p14="http://schemas.microsoft.com/office/powerpoint/2010/main" val="263892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9066CC6D-0A71-46A5-923B-4FA590C4174A}"/>
              </a:ext>
            </a:extLst>
          </p:cNvPr>
          <p:cNvSpPr txBox="1"/>
          <p:nvPr/>
        </p:nvSpPr>
        <p:spPr>
          <a:xfrm>
            <a:off x="-600744" y="1124744"/>
            <a:ext cx="7416824" cy="646331"/>
          </a:xfrm>
          <a:prstGeom prst="rect">
            <a:avLst/>
          </a:prstGeom>
          <a:noFill/>
        </p:spPr>
        <p:txBody>
          <a:bodyPr wrap="square">
            <a:spAutoFit/>
          </a:bodyPr>
          <a:lstStyle/>
          <a:p>
            <a:pPr lvl="2" algn="just">
              <a:spcBef>
                <a:spcPts val="1200"/>
              </a:spcBef>
              <a:spcAft>
                <a:spcPts val="300"/>
              </a:spcAft>
            </a:pPr>
            <a:r>
              <a:rPr lang="es-CO" sz="1800" b="1">
                <a:effectLst/>
                <a:latin typeface="Arial" panose="020B0604020202020204" pitchFamily="34" charset="0"/>
                <a:cs typeface="Arial" panose="020B0604020202020204" pitchFamily="34" charset="0"/>
              </a:rPr>
              <a:t>4.8 Proyectos de nuevas subestaciones y líneas de subtransmisión</a:t>
            </a:r>
            <a:r>
              <a:rPr lang="es-CO" sz="1800" b="1" dirty="0">
                <a:effectLst/>
                <a:latin typeface="Arial" panose="020B0604020202020204" pitchFamily="34" charset="0"/>
                <a:cs typeface="Arial" panose="020B0604020202020204" pitchFamily="34" charset="0"/>
              </a:rPr>
              <a:t>.</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FA66776-3B4E-4B8C-A9FF-495619CBDAD0}"/>
              </a:ext>
            </a:extLst>
          </p:cNvPr>
          <p:cNvSpPr txBox="1"/>
          <p:nvPr/>
        </p:nvSpPr>
        <p:spPr>
          <a:xfrm>
            <a:off x="191344" y="1929606"/>
            <a:ext cx="11809312" cy="923330"/>
          </a:xfrm>
          <a:prstGeom prst="rect">
            <a:avLst/>
          </a:prstGeom>
          <a:noFill/>
        </p:spPr>
        <p:txBody>
          <a:bodyPr wrap="square">
            <a:spAutoFit/>
          </a:bodyPr>
          <a:lstStyle/>
          <a:p>
            <a:pPr algn="just"/>
            <a:r>
              <a:rPr lang="es-CO" sz="1800">
                <a:effectLst/>
                <a:latin typeface="Arial" panose="020B0604020202020204" pitchFamily="34" charset="0"/>
                <a:ea typeface="Times New Roman" panose="02020603050405020304" pitchFamily="18" charset="0"/>
              </a:rPr>
              <a:t>Enelar proyectó la ejecución de nuevos proyectos de subestaciones y líneas de subtransmisión con el objetivo de ampliar la oferta, calidad y confiabilidad del servicio de energía eléctrica en el área rural de los municipios de Arauquita, Fortul y Saravena. </a:t>
            </a:r>
            <a:endParaRPr lang="es-CO" dirty="0"/>
          </a:p>
        </p:txBody>
      </p:sp>
      <p:pic>
        <p:nvPicPr>
          <p:cNvPr id="13" name="Imagen 12">
            <a:extLst>
              <a:ext uri="{FF2B5EF4-FFF2-40B4-BE49-F238E27FC236}">
                <a16:creationId xmlns:a16="http://schemas.microsoft.com/office/drawing/2014/main" id="{0FC7C168-3A82-4C45-8947-F8735ED0BC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3028854"/>
            <a:ext cx="6624736" cy="2776410"/>
          </a:xfrm>
          <a:prstGeom prst="rect">
            <a:avLst/>
          </a:prstGeom>
          <a:noFill/>
          <a:ln>
            <a:noFill/>
          </a:ln>
        </p:spPr>
      </p:pic>
    </p:spTree>
    <p:extLst>
      <p:ext uri="{BB962C8B-B14F-4D97-AF65-F5344CB8AC3E}">
        <p14:creationId xmlns:p14="http://schemas.microsoft.com/office/powerpoint/2010/main" val="243075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7140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796C185A-346F-4F31-9433-34C35CBC1630}"/>
              </a:ext>
            </a:extLst>
          </p:cNvPr>
          <p:cNvSpPr txBox="1"/>
          <p:nvPr/>
        </p:nvSpPr>
        <p:spPr>
          <a:xfrm>
            <a:off x="-600744" y="1124744"/>
            <a:ext cx="7128792" cy="369332"/>
          </a:xfrm>
          <a:prstGeom prst="rect">
            <a:avLst/>
          </a:prstGeom>
          <a:noFill/>
        </p:spPr>
        <p:txBody>
          <a:bodyPr wrap="square">
            <a:spAutoFit/>
          </a:bodyPr>
          <a:lstStyle/>
          <a:p>
            <a:pPr lvl="2" algn="just">
              <a:spcBef>
                <a:spcPts val="1200"/>
              </a:spcBef>
              <a:spcAft>
                <a:spcPts val="300"/>
              </a:spcAft>
            </a:pPr>
            <a:r>
              <a:rPr lang="es-CO" sz="1800" b="1">
                <a:effectLst/>
                <a:latin typeface="Arial" panose="020B0604020202020204" pitchFamily="34" charset="0"/>
                <a:cs typeface="Arial" panose="020B0604020202020204" pitchFamily="34" charset="0"/>
              </a:rPr>
              <a:t>4.9 Proyectos para mejora de calidad del servicio</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63691405-A1D7-491D-8159-E96FF808C562}"/>
              </a:ext>
            </a:extLst>
          </p:cNvPr>
          <p:cNvSpPr txBox="1"/>
          <p:nvPr/>
        </p:nvSpPr>
        <p:spPr>
          <a:xfrm>
            <a:off x="224173" y="1604324"/>
            <a:ext cx="11737304" cy="923330"/>
          </a:xfrm>
          <a:prstGeom prst="rect">
            <a:avLst/>
          </a:prstGeom>
          <a:noFill/>
        </p:spPr>
        <p:txBody>
          <a:bodyPr wrap="square">
            <a:spAutoFit/>
          </a:bodyPr>
          <a:lstStyle/>
          <a:p>
            <a:pPr algn="just"/>
            <a:r>
              <a:rPr lang="es-CO" sz="1800">
                <a:effectLst/>
                <a:latin typeface="Arial" panose="020B0604020202020204" pitchFamily="34" charset="0"/>
                <a:ea typeface="Times New Roman" panose="02020603050405020304" pitchFamily="18" charset="0"/>
              </a:rPr>
              <a:t>Los proyectos de calidad del servicio son de gran relevancia porque permiten mejorar considerablemente la continuidad del servicio de los usuarios de Enelar ESP en todo el departamento de Arauca. Las inversiones están proyectadas principalmente en suministro en instalación de reconectadores. </a:t>
            </a:r>
            <a:endParaRPr lang="es-CO" dirty="0"/>
          </a:p>
        </p:txBody>
      </p:sp>
      <p:pic>
        <p:nvPicPr>
          <p:cNvPr id="12" name="Imagen 11">
            <a:extLst>
              <a:ext uri="{FF2B5EF4-FFF2-40B4-BE49-F238E27FC236}">
                <a16:creationId xmlns:a16="http://schemas.microsoft.com/office/drawing/2014/main" id="{A2B05CCA-A95D-4F79-8827-4A6CF83357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624" y="2586456"/>
            <a:ext cx="7488832" cy="3074792"/>
          </a:xfrm>
          <a:prstGeom prst="rect">
            <a:avLst/>
          </a:prstGeom>
          <a:noFill/>
          <a:ln>
            <a:noFill/>
          </a:ln>
        </p:spPr>
      </p:pic>
    </p:spTree>
    <p:extLst>
      <p:ext uri="{BB962C8B-B14F-4D97-AF65-F5344CB8AC3E}">
        <p14:creationId xmlns:p14="http://schemas.microsoft.com/office/powerpoint/2010/main" val="385276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21480AD0-575B-485A-B61E-86EEF5E1990D}"/>
              </a:ext>
            </a:extLst>
          </p:cNvPr>
          <p:cNvSpPr txBox="1"/>
          <p:nvPr/>
        </p:nvSpPr>
        <p:spPr>
          <a:xfrm>
            <a:off x="-528736" y="942692"/>
            <a:ext cx="7776864" cy="369332"/>
          </a:xfrm>
          <a:prstGeom prst="rect">
            <a:avLst/>
          </a:prstGeom>
          <a:noFill/>
        </p:spPr>
        <p:txBody>
          <a:bodyPr wrap="square">
            <a:spAutoFit/>
          </a:bodyPr>
          <a:lstStyle/>
          <a:p>
            <a:pPr lvl="2" algn="just">
              <a:spcBef>
                <a:spcPts val="1200"/>
              </a:spcBef>
              <a:spcAft>
                <a:spcPts val="300"/>
              </a:spcAft>
            </a:pPr>
            <a:r>
              <a:rPr lang="es-CO" sz="1800" b="1">
                <a:effectLst/>
                <a:latin typeface="Arial" panose="020B0604020202020204" pitchFamily="34" charset="0"/>
                <a:cs typeface="Arial" panose="020B0604020202020204" pitchFamily="34" charset="0"/>
              </a:rPr>
              <a:t>4.10 Proyectos para soportes de contingencias N-1 en el SDL</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E3ACAD8-3264-4C0B-BE17-A760F65AE60A}"/>
              </a:ext>
            </a:extLst>
          </p:cNvPr>
          <p:cNvSpPr txBox="1"/>
          <p:nvPr/>
        </p:nvSpPr>
        <p:spPr>
          <a:xfrm>
            <a:off x="407368" y="1484784"/>
            <a:ext cx="11449272" cy="1200329"/>
          </a:xfrm>
          <a:prstGeom prst="rect">
            <a:avLst/>
          </a:prstGeom>
          <a:noFill/>
        </p:spPr>
        <p:txBody>
          <a:bodyPr wrap="square">
            <a:spAutoFit/>
          </a:bodyPr>
          <a:lstStyle/>
          <a:p>
            <a:pPr algn="just"/>
            <a:r>
              <a:rPr lang="es-CO" sz="1800">
                <a:effectLst/>
                <a:latin typeface="Arial" panose="020B0604020202020204" pitchFamily="34" charset="0"/>
                <a:ea typeface="Times New Roman" panose="02020603050405020304" pitchFamily="18" charset="0"/>
              </a:rPr>
              <a:t>Enelar ESP proyectó la ejecución de obras que permitan impactar en la continuidad y confiabilidad del servicio en el municipio de Arauca. Dentro de esas obras se destacan, la instalación de un nuevo transformador de potencia en la subestación Playitas y la adecuación y reconfiguración de sus alimentadores con el objetivo de ofrecer suplencia total ante una falla o mantenimiento de la subestación Arauca. </a:t>
            </a:r>
            <a:endParaRPr lang="es-CO" dirty="0"/>
          </a:p>
        </p:txBody>
      </p:sp>
      <p:pic>
        <p:nvPicPr>
          <p:cNvPr id="13" name="Imagen 12">
            <a:extLst>
              <a:ext uri="{FF2B5EF4-FFF2-40B4-BE49-F238E27FC236}">
                <a16:creationId xmlns:a16="http://schemas.microsoft.com/office/drawing/2014/main" id="{8789FC22-B5F1-4A6D-8ABD-4465B2A00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2740210"/>
            <a:ext cx="6408712" cy="2849030"/>
          </a:xfrm>
          <a:prstGeom prst="rect">
            <a:avLst/>
          </a:prstGeom>
          <a:noFill/>
          <a:ln>
            <a:noFill/>
          </a:ln>
        </p:spPr>
      </p:pic>
      <p:sp>
        <p:nvSpPr>
          <p:cNvPr id="14" name="CuadroTexto 13">
            <a:extLst>
              <a:ext uri="{FF2B5EF4-FFF2-40B4-BE49-F238E27FC236}">
                <a16:creationId xmlns:a16="http://schemas.microsoft.com/office/drawing/2014/main" id="{01FC4B02-4A9F-48A9-B254-56C6B11BCFCD}"/>
              </a:ext>
            </a:extLst>
          </p:cNvPr>
          <p:cNvSpPr txBox="1"/>
          <p:nvPr/>
        </p:nvSpPr>
        <p:spPr>
          <a:xfrm>
            <a:off x="7102744" y="3966050"/>
            <a:ext cx="4660138" cy="1400383"/>
          </a:xfrm>
          <a:prstGeom prst="rect">
            <a:avLst/>
          </a:prstGeom>
          <a:noFill/>
        </p:spPr>
        <p:txBody>
          <a:bodyPr wrap="square" rtlCol="0">
            <a:spAutoFit/>
          </a:bodyPr>
          <a:lstStyle/>
          <a:p>
            <a:pPr lvl="1" algn="just">
              <a:spcBef>
                <a:spcPts val="1200"/>
              </a:spcBef>
              <a:spcAft>
                <a:spcPts val="300"/>
              </a:spcAft>
            </a:pPr>
            <a:r>
              <a:rPr lang="es-CO" b="1">
                <a:latin typeface="Arial" panose="020B0604020202020204" pitchFamily="34" charset="0"/>
                <a:cs typeface="Arial" panose="020B0604020202020204" pitchFamily="34" charset="0"/>
              </a:rPr>
              <a:t>4.11 M</a:t>
            </a:r>
            <a:r>
              <a:rPr lang="es-CO" sz="1800" b="1">
                <a:effectLst/>
                <a:latin typeface="Arial" panose="020B0604020202020204" pitchFamily="34" charset="0"/>
                <a:cs typeface="Arial" panose="020B0604020202020204" pitchFamily="34" charset="0"/>
              </a:rPr>
              <a:t>etas calidad del servicio</a:t>
            </a:r>
            <a:endParaRPr lang="es-CO" sz="1800" b="1" dirty="0">
              <a:effectLst/>
              <a:latin typeface="Arial" panose="020B0604020202020204" pitchFamily="34" charset="0"/>
              <a:cs typeface="Times New Roman" panose="02020603050405020304" pitchFamily="18" charset="0"/>
            </a:endParaRPr>
          </a:p>
          <a:p>
            <a:pPr algn="just">
              <a:spcBef>
                <a:spcPts val="1200"/>
              </a:spcBef>
              <a:spcAft>
                <a:spcPts val="300"/>
              </a:spcAft>
            </a:pPr>
            <a:endParaRPr lang="es-CO" sz="2000" b="1" kern="1600" dirty="0">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5" name="Imagen 14">
            <a:extLst>
              <a:ext uri="{FF2B5EF4-FFF2-40B4-BE49-F238E27FC236}">
                <a16:creationId xmlns:a16="http://schemas.microsoft.com/office/drawing/2014/main" id="{164E863C-5FF8-4684-BEB7-0497BB5782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00" y="4437112"/>
            <a:ext cx="2659388" cy="1400383"/>
          </a:xfrm>
          <a:prstGeom prst="rect">
            <a:avLst/>
          </a:prstGeom>
          <a:noFill/>
          <a:ln>
            <a:noFill/>
          </a:ln>
        </p:spPr>
      </p:pic>
    </p:spTree>
    <p:extLst>
      <p:ext uri="{BB962C8B-B14F-4D97-AF65-F5344CB8AC3E}">
        <p14:creationId xmlns:p14="http://schemas.microsoft.com/office/powerpoint/2010/main" val="32929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5. </a:t>
            </a:r>
            <a:r>
              <a:rPr lang="es-ES" sz="4000" b="1">
                <a:solidFill>
                  <a:srgbClr val="0070C0"/>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30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35672"/>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135311" y="2736502"/>
            <a:ext cx="6167438" cy="1384995"/>
          </a:xfrm>
          <a:prstGeom prst="rect">
            <a:avLst/>
          </a:prstGeom>
          <a:noFill/>
        </p:spPr>
        <p:txBody>
          <a:bodyPr wrap="square" rtlCol="0">
            <a:spAutoFit/>
          </a:bodyPr>
          <a:lstStyle/>
          <a:p>
            <a:pPr marL="742950" indent="-742950" algn="ctr">
              <a:buAutoNum type="arabicPeriod"/>
            </a:pPr>
            <a:r>
              <a:rPr lang="es-MX" sz="3600" b="1">
                <a:solidFill>
                  <a:srgbClr val="0070C0"/>
                </a:solidFill>
                <a:latin typeface="Tahoma" panose="020B0604030504040204" pitchFamily="34" charset="0"/>
                <a:ea typeface="Tahoma" panose="020B0604030504040204" pitchFamily="34" charset="0"/>
                <a:cs typeface="Tahoma" panose="020B0604030504040204" pitchFamily="34" charset="0"/>
              </a:rPr>
              <a:t>RESUMEN EJECUTIVO </a:t>
            </a: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A41E3CC4-E928-4A09-8047-9F0446181D20}"/>
              </a:ext>
            </a:extLst>
          </p:cNvPr>
          <p:cNvSpPr txBox="1"/>
          <p:nvPr/>
        </p:nvSpPr>
        <p:spPr>
          <a:xfrm>
            <a:off x="479376" y="1124744"/>
            <a:ext cx="10225136" cy="646331"/>
          </a:xfrm>
          <a:prstGeom prst="rect">
            <a:avLst/>
          </a:prstGeom>
          <a:noFill/>
        </p:spPr>
        <p:txBody>
          <a:bodyPr wrap="square">
            <a:spAutoFit/>
          </a:bodyPr>
          <a:lstStyle/>
          <a:p>
            <a:r>
              <a:rPr lang="es-ES" sz="1800">
                <a:effectLst/>
                <a:latin typeface="Arial" panose="020B0604020202020204" pitchFamily="34" charset="0"/>
                <a:ea typeface="Times New Roman" panose="02020603050405020304" pitchFamily="18" charset="0"/>
              </a:rPr>
              <a:t>Las metas de expansión de líneas, capacidad de transformación y usuarios urbanos propuestas por Enelar ESP</a:t>
            </a:r>
            <a:r>
              <a:rPr lang="es-ES" dirty="0">
                <a:latin typeface="Arial" panose="020B0604020202020204" pitchFamily="34" charset="0"/>
                <a:ea typeface="Times New Roman" panose="02020603050405020304" pitchFamily="18" charset="0"/>
              </a:rPr>
              <a:t>.</a:t>
            </a:r>
            <a:endParaRPr lang="es-CO" dirty="0"/>
          </a:p>
        </p:txBody>
      </p:sp>
      <p:sp>
        <p:nvSpPr>
          <p:cNvPr id="12" name="CuadroTexto 11">
            <a:extLst>
              <a:ext uri="{FF2B5EF4-FFF2-40B4-BE49-F238E27FC236}">
                <a16:creationId xmlns:a16="http://schemas.microsoft.com/office/drawing/2014/main" id="{8195C6AA-C516-42E9-B76B-EA2223E7544D}"/>
              </a:ext>
            </a:extLst>
          </p:cNvPr>
          <p:cNvSpPr txBox="1"/>
          <p:nvPr/>
        </p:nvSpPr>
        <p:spPr>
          <a:xfrm>
            <a:off x="479376" y="1928078"/>
            <a:ext cx="6177516"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Metas de expansión del sistema</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6" name="CuadroTexto 15">
            <a:extLst>
              <a:ext uri="{FF2B5EF4-FFF2-40B4-BE49-F238E27FC236}">
                <a16:creationId xmlns:a16="http://schemas.microsoft.com/office/drawing/2014/main" id="{949E3664-47F5-47FE-ADA4-CA927AE4D8E3}"/>
              </a:ext>
            </a:extLst>
          </p:cNvPr>
          <p:cNvSpPr txBox="1"/>
          <p:nvPr/>
        </p:nvSpPr>
        <p:spPr>
          <a:xfrm>
            <a:off x="422540" y="3543262"/>
            <a:ext cx="6177516" cy="307777"/>
          </a:xfrm>
          <a:prstGeom prst="rect">
            <a:avLst/>
          </a:prstGeom>
          <a:noFill/>
        </p:spPr>
        <p:txBody>
          <a:bodyPr wrap="square">
            <a:spAutoFit/>
          </a:bodyPr>
          <a:lstStyle/>
          <a:p>
            <a:r>
              <a:rPr lang="es-CO" sz="1400">
                <a:effectLst/>
                <a:latin typeface="Arial" panose="020B0604020202020204" pitchFamily="34" charset="0"/>
                <a:ea typeface="Times New Roman" panose="02020603050405020304" pitchFamily="18" charset="0"/>
                <a:cs typeface="Arial" panose="020B0604020202020204" pitchFamily="34" charset="0"/>
              </a:rPr>
              <a:t>Avance de cumplimiento de metas de expansión</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9" name="CuadroTexto 18">
            <a:extLst>
              <a:ext uri="{FF2B5EF4-FFF2-40B4-BE49-F238E27FC236}">
                <a16:creationId xmlns:a16="http://schemas.microsoft.com/office/drawing/2014/main" id="{A128FAF7-3DC8-4119-958A-EAA33EAE437B}"/>
              </a:ext>
            </a:extLst>
          </p:cNvPr>
          <p:cNvSpPr txBox="1"/>
          <p:nvPr/>
        </p:nvSpPr>
        <p:spPr>
          <a:xfrm>
            <a:off x="6865429" y="1928077"/>
            <a:ext cx="4415147" cy="307777"/>
          </a:xfrm>
          <a:prstGeom prst="rect">
            <a:avLst/>
          </a:prstGeom>
          <a:noFill/>
        </p:spPr>
        <p:txBody>
          <a:bodyPr wrap="square">
            <a:spAutoFit/>
          </a:bodyPr>
          <a:lstStyle/>
          <a:p>
            <a:r>
              <a:rPr lang="es-CO" sz="1400">
                <a:effectLst/>
                <a:latin typeface="Arial" panose="020B0604020202020204" pitchFamily="34" charset="0"/>
                <a:ea typeface="Times New Roman" panose="02020603050405020304" pitchFamily="18" charset="0"/>
                <a:cs typeface="Arial" panose="020B0604020202020204" pitchFamily="34" charset="0"/>
              </a:rPr>
              <a:t>Comparación valor meta-real calidad del servicio</a:t>
            </a:r>
            <a:r>
              <a:rPr lang="es-CO" sz="1400" dirty="0">
                <a:effectLst/>
                <a:latin typeface="Arial" panose="020B0604020202020204" pitchFamily="34" charset="0"/>
                <a:ea typeface="Times New Roman" panose="02020603050405020304" pitchFamily="18" charset="0"/>
                <a:cs typeface="Arial" panose="020B0604020202020204" pitchFamily="34" charset="0"/>
              </a:rPr>
              <a:t>:</a:t>
            </a:r>
            <a:endParaRPr lang="es-CO" sz="14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B9851A2-87E2-4E4C-A3BB-ACE7902DDC9C}"/>
              </a:ext>
            </a:extLst>
          </p:cNvPr>
          <p:cNvSpPr txBox="1"/>
          <p:nvPr/>
        </p:nvSpPr>
        <p:spPr>
          <a:xfrm>
            <a:off x="6558436" y="219223"/>
            <a:ext cx="6469910" cy="369332"/>
          </a:xfrm>
          <a:prstGeom prst="rect">
            <a:avLst/>
          </a:prstGeom>
          <a:noFill/>
        </p:spPr>
        <p:txBody>
          <a:bodyPr wrap="square">
            <a:spAutoFit/>
          </a:bodyPr>
          <a:lstStyle/>
          <a:p>
            <a:pPr algn="ctr"/>
            <a:r>
              <a:rPr lang="es-ES" sz="1800" b="1">
                <a:solidFill>
                  <a:schemeClr val="bg1"/>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92103536"/>
              </p:ext>
            </p:extLst>
          </p:nvPr>
        </p:nvGraphicFramePr>
        <p:xfrm>
          <a:off x="562267" y="2458223"/>
          <a:ext cx="5397500" cy="847725"/>
        </p:xfrm>
        <a:graphic>
          <a:graphicData uri="http://schemas.openxmlformats.org/drawingml/2006/table">
            <a:tbl>
              <a:tblPr firstRow="1" firstCol="1" bandRow="1"/>
              <a:tblGrid>
                <a:gridCol w="3048000">
                  <a:extLst>
                    <a:ext uri="{9D8B030D-6E8A-4147-A177-3AD203B41FA5}">
                      <a16:colId xmlns:a16="http://schemas.microsoft.com/office/drawing/2014/main" val="2207117042"/>
                    </a:ext>
                  </a:extLst>
                </a:gridCol>
                <a:gridCol w="571500">
                  <a:extLst>
                    <a:ext uri="{9D8B030D-6E8A-4147-A177-3AD203B41FA5}">
                      <a16:colId xmlns:a16="http://schemas.microsoft.com/office/drawing/2014/main" val="1800305254"/>
                    </a:ext>
                  </a:extLst>
                </a:gridCol>
                <a:gridCol w="571500">
                  <a:extLst>
                    <a:ext uri="{9D8B030D-6E8A-4147-A177-3AD203B41FA5}">
                      <a16:colId xmlns:a16="http://schemas.microsoft.com/office/drawing/2014/main" val="377828914"/>
                    </a:ext>
                  </a:extLst>
                </a:gridCol>
                <a:gridCol w="1206500">
                  <a:extLst>
                    <a:ext uri="{9D8B030D-6E8A-4147-A177-3AD203B41FA5}">
                      <a16:colId xmlns:a16="http://schemas.microsoft.com/office/drawing/2014/main" val="1596072466"/>
                    </a:ext>
                  </a:extLst>
                </a:gridCol>
              </a:tblGrid>
              <a:tr h="304800">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Descripción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2017</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2023</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Meta de variación proyectada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05855045"/>
                  </a:ext>
                </a:extLst>
              </a:tr>
              <a:tr h="18097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Expansión de líneas de nivel 4,3,2,1 (</a:t>
                      </a:r>
                      <a:r>
                        <a:rPr lang="es-CO" sz="1100" dirty="0">
                          <a:solidFill>
                            <a:srgbClr val="000000"/>
                          </a:solidFill>
                          <a:effectLst/>
                          <a:latin typeface="Arial" panose="020B0604020202020204" pitchFamily="34" charset="0"/>
                          <a:ea typeface="Times New Roman" panose="02020603050405020304" pitchFamily="18" charset="0"/>
                        </a:rPr>
                        <a:t>km)</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8168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8605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5.35%</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256416"/>
                  </a:ext>
                </a:extLst>
              </a:tr>
              <a:tr h="180975">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Ampliación capacidad de transformación (MVA)</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118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209.5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77.54%</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338114"/>
                  </a:ext>
                </a:extLst>
              </a:tr>
              <a:tr h="18097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Aumento de usuarios en área urbana (</a:t>
                      </a:r>
                      <a:r>
                        <a:rPr lang="es-CO" sz="1100" dirty="0" err="1">
                          <a:solidFill>
                            <a:srgbClr val="000000"/>
                          </a:solidFill>
                          <a:effectLst/>
                          <a:latin typeface="Arial" panose="020B0604020202020204" pitchFamily="34" charset="0"/>
                          <a:ea typeface="Times New Roman" panose="02020603050405020304" pitchFamily="18" charset="0"/>
                        </a:rPr>
                        <a:t>und</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56280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67423</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19.80%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6192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16370370"/>
              </p:ext>
            </p:extLst>
          </p:nvPr>
        </p:nvGraphicFramePr>
        <p:xfrm>
          <a:off x="6960096" y="2458223"/>
          <a:ext cx="3543300" cy="571500"/>
        </p:xfrm>
        <a:graphic>
          <a:graphicData uri="http://schemas.openxmlformats.org/drawingml/2006/table">
            <a:tbl>
              <a:tblPr firstRow="1" firstCol="1" bandRow="1"/>
              <a:tblGrid>
                <a:gridCol w="1435100">
                  <a:extLst>
                    <a:ext uri="{9D8B030D-6E8A-4147-A177-3AD203B41FA5}">
                      <a16:colId xmlns:a16="http://schemas.microsoft.com/office/drawing/2014/main" val="1959668112"/>
                    </a:ext>
                  </a:extLst>
                </a:gridCol>
                <a:gridCol w="1092200">
                  <a:extLst>
                    <a:ext uri="{9D8B030D-6E8A-4147-A177-3AD203B41FA5}">
                      <a16:colId xmlns:a16="http://schemas.microsoft.com/office/drawing/2014/main" val="2712936391"/>
                    </a:ext>
                  </a:extLst>
                </a:gridCol>
                <a:gridCol w="1016000">
                  <a:extLst>
                    <a:ext uri="{9D8B030D-6E8A-4147-A177-3AD203B41FA5}">
                      <a16:colId xmlns:a16="http://schemas.microsoft.com/office/drawing/2014/main" val="467273950"/>
                    </a:ext>
                  </a:extLst>
                </a:gridCol>
              </a:tblGrid>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Indicador de calidad</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Valor Meta 2022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Valor Real 2022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30838898"/>
                  </a:ext>
                </a:extLst>
              </a:tr>
              <a:tr h="190500">
                <a:tc>
                  <a:txBody>
                    <a:bodyPr/>
                    <a:lstStyle/>
                    <a:p>
                      <a:pPr>
                        <a:spcAft>
                          <a:spcPts val="0"/>
                        </a:spcAft>
                      </a:pPr>
                      <a:r>
                        <a:rPr lang="es-CO" sz="1100">
                          <a:solidFill>
                            <a:srgbClr val="000000"/>
                          </a:solidFill>
                          <a:effectLst/>
                          <a:latin typeface="Calibri" panose="020F0502020204030204" pitchFamily="34" charset="0"/>
                          <a:ea typeface="Times New Roman" panose="02020603050405020304" pitchFamily="18" charset="0"/>
                        </a:rPr>
                        <a:t>SAIFI 2022 (veces)</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14,4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28,24</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313800"/>
                  </a:ext>
                </a:extLst>
              </a:tr>
              <a:tr h="190500">
                <a:tc>
                  <a:txBody>
                    <a:bodyPr/>
                    <a:lstStyle/>
                    <a:p>
                      <a:pPr>
                        <a:spcAft>
                          <a:spcPts val="0"/>
                        </a:spcAft>
                      </a:pPr>
                      <a:r>
                        <a:rPr lang="es-CO" sz="1100">
                          <a:solidFill>
                            <a:srgbClr val="000000"/>
                          </a:solidFill>
                          <a:effectLst/>
                          <a:latin typeface="Calibri" panose="020F0502020204030204" pitchFamily="34" charset="0"/>
                          <a:ea typeface="Times New Roman" panose="02020603050405020304" pitchFamily="18" charset="0"/>
                        </a:rPr>
                        <a:t>SAIDI 2022 (horas)</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83,2</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dirty="0">
                          <a:solidFill>
                            <a:srgbClr val="000000"/>
                          </a:solidFill>
                          <a:effectLst/>
                          <a:latin typeface="Calibri" panose="020F0502020204030204" pitchFamily="34" charset="0"/>
                          <a:ea typeface="Times New Roman" panose="02020603050405020304" pitchFamily="18" charset="0"/>
                        </a:rPr>
                        <a:t>73,68</a:t>
                      </a:r>
                      <a:endParaRPr lang="es-CO"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39610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562881590"/>
              </p:ext>
            </p:extLst>
          </p:nvPr>
        </p:nvGraphicFramePr>
        <p:xfrm>
          <a:off x="596381" y="4153286"/>
          <a:ext cx="10972798" cy="1066800"/>
        </p:xfrm>
        <a:graphic>
          <a:graphicData uri="http://schemas.openxmlformats.org/drawingml/2006/table">
            <a:tbl>
              <a:tblPr firstRow="1" firstCol="1" bandRow="1"/>
              <a:tblGrid>
                <a:gridCol w="5331652">
                  <a:extLst>
                    <a:ext uri="{9D8B030D-6E8A-4147-A177-3AD203B41FA5}">
                      <a16:colId xmlns:a16="http://schemas.microsoft.com/office/drawing/2014/main" val="1544381683"/>
                    </a:ext>
                  </a:extLst>
                </a:gridCol>
                <a:gridCol w="1332364">
                  <a:extLst>
                    <a:ext uri="{9D8B030D-6E8A-4147-A177-3AD203B41FA5}">
                      <a16:colId xmlns:a16="http://schemas.microsoft.com/office/drawing/2014/main" val="3400440715"/>
                    </a:ext>
                  </a:extLst>
                </a:gridCol>
                <a:gridCol w="1510159">
                  <a:extLst>
                    <a:ext uri="{9D8B030D-6E8A-4147-A177-3AD203B41FA5}">
                      <a16:colId xmlns:a16="http://schemas.microsoft.com/office/drawing/2014/main" val="459801625"/>
                    </a:ext>
                  </a:extLst>
                </a:gridCol>
                <a:gridCol w="1332364">
                  <a:extLst>
                    <a:ext uri="{9D8B030D-6E8A-4147-A177-3AD203B41FA5}">
                      <a16:colId xmlns:a16="http://schemas.microsoft.com/office/drawing/2014/main" val="3983433961"/>
                    </a:ext>
                  </a:extLst>
                </a:gridCol>
                <a:gridCol w="1466259">
                  <a:extLst>
                    <a:ext uri="{9D8B030D-6E8A-4147-A177-3AD203B41FA5}">
                      <a16:colId xmlns:a16="http://schemas.microsoft.com/office/drawing/2014/main" val="3755668671"/>
                    </a:ext>
                  </a:extLst>
                </a:gridCol>
              </a:tblGrid>
              <a:tr h="466725">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Descripción</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Año 2017</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Meta Año 2023</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Año 2022</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Meta de variación proyectada</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46851651"/>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Expansión de líneas de nivel 4,3,2,1 (km)</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8168.00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8605.00</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9.734</a:t>
                      </a:r>
                      <a:endParaRPr lang="es-CO" sz="10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13,12%</a:t>
                      </a:r>
                      <a:endParaRPr lang="es-CO" sz="10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490296"/>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capacidad de transformación (MVA)</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118.00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209.50</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135,25</a:t>
                      </a:r>
                      <a:endParaRPr lang="es-CO" sz="10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-35,44%</a:t>
                      </a:r>
                      <a:endParaRPr lang="es-CO" sz="10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32504"/>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Aumento de usuarios en área urbana (und)</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56280.00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67423.00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68841.00</a:t>
                      </a:r>
                      <a:endParaRPr lang="es-CO" sz="10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2,10%</a:t>
                      </a:r>
                      <a:endParaRPr lang="es-CO" sz="10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482440"/>
                  </a:ext>
                </a:extLst>
              </a:tr>
            </a:tbl>
          </a:graphicData>
        </a:graphic>
      </p:graphicFrame>
    </p:spTree>
    <p:extLst>
      <p:ext uri="{BB962C8B-B14F-4D97-AF65-F5344CB8AC3E}">
        <p14:creationId xmlns:p14="http://schemas.microsoft.com/office/powerpoint/2010/main" val="28371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6. </a:t>
            </a:r>
            <a:r>
              <a:rPr lang="es-ES" sz="4000" b="1">
                <a:solidFill>
                  <a:srgbClr val="0070C0"/>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011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412526" y="220578"/>
            <a:ext cx="4804154" cy="400110"/>
          </a:xfrm>
          <a:prstGeom prst="rect">
            <a:avLst/>
          </a:prstGeom>
          <a:noFill/>
        </p:spPr>
        <p:txBody>
          <a:bodyPr wrap="square" rtlCol="0">
            <a:spAutoFit/>
          </a:bodyPr>
          <a:lstStyle/>
          <a:p>
            <a:pPr algn="ctr"/>
            <a:r>
              <a:rPr lang="es-ES" sz="2000" b="1">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CuadroTexto 19">
            <a:extLst>
              <a:ext uri="{FF2B5EF4-FFF2-40B4-BE49-F238E27FC236}">
                <a16:creationId xmlns:a16="http://schemas.microsoft.com/office/drawing/2014/main" id="{2DB7737B-C1B1-4085-8369-2B2C4CB5FD55}"/>
              </a:ext>
            </a:extLst>
          </p:cNvPr>
          <p:cNvSpPr txBox="1"/>
          <p:nvPr/>
        </p:nvSpPr>
        <p:spPr>
          <a:xfrm>
            <a:off x="479376" y="3066053"/>
            <a:ext cx="11521280" cy="2739211"/>
          </a:xfrm>
          <a:prstGeom prst="rect">
            <a:avLst/>
          </a:prstGeom>
          <a:noFill/>
        </p:spPr>
        <p:txBody>
          <a:bodyPr wrap="square">
            <a:spAutoFit/>
          </a:bodyPr>
          <a:lstStyle/>
          <a:p>
            <a:pPr marL="457200" indent="-228600">
              <a:spcBef>
                <a:spcPts val="600"/>
              </a:spcBef>
            </a:pP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La desviación de la inversión en el nivel de tensión 4 se debe a que </a:t>
            </a:r>
            <a:r>
              <a:rPr lang="es-ES" sz="1800" spc="20" dirty="0" err="1">
                <a:effectLst/>
                <a:latin typeface="Arial" panose="020B0604020202020204" pitchFamily="34" charset="0"/>
                <a:ea typeface="Times New Roman" panose="02020603050405020304" pitchFamily="18" charset="0"/>
                <a:cs typeface="Times New Roman" panose="02020603050405020304" pitchFamily="18" charset="0"/>
              </a:rPr>
              <a:t>Enelar</a:t>
            </a: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 ESP decidió no ejecutar los proyectos asociados a expansión del STR, teniendo en cuenta lo siguiente:</a:t>
            </a:r>
            <a:endParaRPr lang="es-CO" sz="18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285750" lvl="0" indent="-285750" algn="just">
              <a:spcBef>
                <a:spcPts val="600"/>
              </a:spcBef>
              <a:buFont typeface="Arial" panose="020B0604020202020204" pitchFamily="34" charset="0"/>
              <a:buChar char="•"/>
            </a:pPr>
            <a:r>
              <a:rPr lang="es-CO" spc="20" dirty="0">
                <a:latin typeface="Arial" panose="020B0604020202020204" pitchFamily="34" charset="0"/>
                <a:ea typeface="Times New Roman" panose="02020603050405020304" pitchFamily="18" charset="0"/>
                <a:cs typeface="Times New Roman" panose="02020603050405020304" pitchFamily="18" charset="0"/>
              </a:rPr>
              <a:t>El Ministerio de Minas y Energía mediante resolución 40039 de 2021 adoptó la modificación propuesta por la Unidad de Planeación Minero Energética UPME de los Planes de Expansión del STN quedando como fecha de entrada en operación octubre del 2026.</a:t>
            </a:r>
          </a:p>
          <a:p>
            <a:pPr marL="285750" lvl="0" indent="-285750" algn="just">
              <a:spcBef>
                <a:spcPts val="600"/>
              </a:spcBef>
              <a:buFont typeface="Arial" panose="020B0604020202020204" pitchFamily="34" charset="0"/>
              <a:buChar char="•"/>
            </a:pPr>
            <a:endParaRPr lang="es-CO"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s-CO" sz="1800" dirty="0">
                <a:effectLst/>
                <a:latin typeface="Arial" panose="020B0604020202020204" pitchFamily="34" charset="0"/>
                <a:ea typeface="Times New Roman" panose="02020603050405020304" pitchFamily="18" charset="0"/>
              </a:rPr>
              <a:t>En el caso de los proyectos del STR, mediante comunicado No. 20171520022021 del 13 de junio de 2017, la UPME emitió concepto aprobatorio para remunerar las obras que le correspondían a </a:t>
            </a:r>
            <a:r>
              <a:rPr lang="es-CO" sz="1800" dirty="0" err="1">
                <a:effectLst/>
                <a:latin typeface="Arial" panose="020B0604020202020204" pitchFamily="34" charset="0"/>
                <a:ea typeface="Times New Roman" panose="02020603050405020304" pitchFamily="18" charset="0"/>
              </a:rPr>
              <a:t>Enelar</a:t>
            </a:r>
            <a:r>
              <a:rPr lang="es-CO" sz="1800" dirty="0">
                <a:effectLst/>
                <a:latin typeface="Arial" panose="020B0604020202020204" pitchFamily="34" charset="0"/>
                <a:ea typeface="Times New Roman" panose="02020603050405020304" pitchFamily="18" charset="0"/>
              </a:rPr>
              <a:t> ESP.</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2915402609"/>
              </p:ext>
            </p:extLst>
          </p:nvPr>
        </p:nvGraphicFramePr>
        <p:xfrm>
          <a:off x="695400" y="339911"/>
          <a:ext cx="5976664" cy="1276350"/>
        </p:xfrm>
        <a:graphic>
          <a:graphicData uri="http://schemas.openxmlformats.org/drawingml/2006/table">
            <a:tbl>
              <a:tblPr firstRow="1" firstCol="1" bandRow="1"/>
              <a:tblGrid>
                <a:gridCol w="1152128">
                  <a:extLst>
                    <a:ext uri="{9D8B030D-6E8A-4147-A177-3AD203B41FA5}">
                      <a16:colId xmlns:a16="http://schemas.microsoft.com/office/drawing/2014/main" val="1748239698"/>
                    </a:ext>
                  </a:extLst>
                </a:gridCol>
                <a:gridCol w="1728192">
                  <a:extLst>
                    <a:ext uri="{9D8B030D-6E8A-4147-A177-3AD203B41FA5}">
                      <a16:colId xmlns:a16="http://schemas.microsoft.com/office/drawing/2014/main" val="3253851607"/>
                    </a:ext>
                  </a:extLst>
                </a:gridCol>
                <a:gridCol w="1800200">
                  <a:extLst>
                    <a:ext uri="{9D8B030D-6E8A-4147-A177-3AD203B41FA5}">
                      <a16:colId xmlns:a16="http://schemas.microsoft.com/office/drawing/2014/main" val="2510249629"/>
                    </a:ext>
                  </a:extLst>
                </a:gridCol>
                <a:gridCol w="1296144">
                  <a:extLst>
                    <a:ext uri="{9D8B030D-6E8A-4147-A177-3AD203B41FA5}">
                      <a16:colId xmlns:a16="http://schemas.microsoft.com/office/drawing/2014/main" val="2026958313"/>
                    </a:ext>
                  </a:extLst>
                </a:gridCol>
              </a:tblGrid>
              <a:tr h="3048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Nivel de tensión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Valor Aprobado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Valor Ejecutado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Desviación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70749603"/>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817.921.000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3.325.422.249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2.507.501.249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112763"/>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6.115.892.255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3.990.572.518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-2.125.319.737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342506"/>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3.415.977.800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-3.354.813.000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514622"/>
                  </a:ext>
                </a:extLst>
              </a:tr>
              <a:tr h="200025">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050510"/>
                  </a:ext>
                </a:extLst>
              </a:tr>
              <a:tr h="200025">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10.410.955.855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7.438.324.367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-2.972.631.488</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880906"/>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05662735"/>
              </p:ext>
            </p:extLst>
          </p:nvPr>
        </p:nvGraphicFramePr>
        <p:xfrm>
          <a:off x="653390" y="1988840"/>
          <a:ext cx="10972799" cy="1120775"/>
        </p:xfrm>
        <a:graphic>
          <a:graphicData uri="http://schemas.openxmlformats.org/drawingml/2006/table">
            <a:tbl>
              <a:tblPr firstRow="1" firstCol="1" bandRow="1"/>
              <a:tblGrid>
                <a:gridCol w="1992660">
                  <a:extLst>
                    <a:ext uri="{9D8B030D-6E8A-4147-A177-3AD203B41FA5}">
                      <a16:colId xmlns:a16="http://schemas.microsoft.com/office/drawing/2014/main" val="2707923285"/>
                    </a:ext>
                  </a:extLst>
                </a:gridCol>
                <a:gridCol w="1731508">
                  <a:extLst>
                    <a:ext uri="{9D8B030D-6E8A-4147-A177-3AD203B41FA5}">
                      <a16:colId xmlns:a16="http://schemas.microsoft.com/office/drawing/2014/main" val="1481854899"/>
                    </a:ext>
                  </a:extLst>
                </a:gridCol>
                <a:gridCol w="1904878">
                  <a:extLst>
                    <a:ext uri="{9D8B030D-6E8A-4147-A177-3AD203B41FA5}">
                      <a16:colId xmlns:a16="http://schemas.microsoft.com/office/drawing/2014/main" val="2787989339"/>
                    </a:ext>
                  </a:extLst>
                </a:gridCol>
                <a:gridCol w="1731508">
                  <a:extLst>
                    <a:ext uri="{9D8B030D-6E8A-4147-A177-3AD203B41FA5}">
                      <a16:colId xmlns:a16="http://schemas.microsoft.com/office/drawing/2014/main" val="951737445"/>
                    </a:ext>
                  </a:extLst>
                </a:gridCol>
                <a:gridCol w="2078248">
                  <a:extLst>
                    <a:ext uri="{9D8B030D-6E8A-4147-A177-3AD203B41FA5}">
                      <a16:colId xmlns:a16="http://schemas.microsoft.com/office/drawing/2014/main" val="2068735668"/>
                    </a:ext>
                  </a:extLst>
                </a:gridCol>
                <a:gridCol w="1533997">
                  <a:extLst>
                    <a:ext uri="{9D8B030D-6E8A-4147-A177-3AD203B41FA5}">
                      <a16:colId xmlns:a16="http://schemas.microsoft.com/office/drawing/2014/main" val="675549164"/>
                    </a:ext>
                  </a:extLst>
                </a:gridCol>
              </a:tblGrid>
              <a:tr h="206375">
                <a:tc gridSpan="6">
                  <a:txBody>
                    <a:bodyPr/>
                    <a:lstStyle/>
                    <a:p>
                      <a:pPr algn="ctr">
                        <a:spcAft>
                          <a:spcPts val="0"/>
                        </a:spcAft>
                      </a:pPr>
                      <a:br>
                        <a:rPr lang="es-CO" sz="1600" dirty="0">
                          <a:effectLst/>
                          <a:latin typeface="Times New Roman" panose="02020603050405020304" pitchFamily="18" charset="0"/>
                          <a:ea typeface="Times New Roman" panose="02020603050405020304" pitchFamily="18" charset="0"/>
                        </a:rPr>
                      </a:br>
                      <a:r>
                        <a:rPr lang="es-CO" sz="1000" b="1" dirty="0">
                          <a:solidFill>
                            <a:srgbClr val="000000"/>
                          </a:solidFill>
                          <a:effectLst/>
                          <a:latin typeface="Arial" panose="020B0604020202020204" pitchFamily="34" charset="0"/>
                          <a:ea typeface="Times New Roman" panose="02020603050405020304" pitchFamily="18" charset="0"/>
                        </a:rPr>
                        <a:t>AÑO 4 (2022)</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5162103"/>
                  </a:ext>
                </a:extLst>
              </a:tr>
              <a:tr h="524510">
                <a:tc>
                  <a:txBody>
                    <a:bodyPr/>
                    <a:lstStyle/>
                    <a:p>
                      <a:pPr algn="ctr">
                        <a:spcAft>
                          <a:spcPts val="0"/>
                        </a:spcAft>
                      </a:pPr>
                      <a:r>
                        <a:rPr lang="es-CO" sz="1000" b="1" dirty="0">
                          <a:solidFill>
                            <a:srgbClr val="000000"/>
                          </a:solidFill>
                          <a:effectLst/>
                          <a:latin typeface="Arial" panose="020B0604020202020204" pitchFamily="34" charset="0"/>
                          <a:ea typeface="Times New Roman" panose="02020603050405020304" pitchFamily="18" charset="0"/>
                        </a:rPr>
                        <a:t>Inversión aprobada CREG</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Ejecutado incluido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 de ejecución incluidos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Ejecutado no incluido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Total ejecutado (incluido + no incluido en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Porcentaje de ejecución total</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477049707"/>
                  </a:ext>
                </a:extLst>
              </a:tr>
              <a:tr h="200025">
                <a:tc>
                  <a:txBody>
                    <a:bodyPr/>
                    <a:lstStyle/>
                    <a:p>
                      <a:pPr algn="ctr">
                        <a:spcAft>
                          <a:spcPts val="0"/>
                        </a:spcAft>
                      </a:pPr>
                      <a:r>
                        <a:rPr lang="es-CO" sz="1000" dirty="0">
                          <a:solidFill>
                            <a:srgbClr val="000000"/>
                          </a:solidFill>
                          <a:effectLst/>
                          <a:latin typeface="Calibri" panose="020F0502020204030204" pitchFamily="34" charset="0"/>
                          <a:ea typeface="Times New Roman" panose="02020603050405020304" pitchFamily="18" charset="0"/>
                        </a:rPr>
                        <a:t>10.410.955.855</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434.326.400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4,17%</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7.003.997.968</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7.438.324.368</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dirty="0">
                          <a:solidFill>
                            <a:srgbClr val="000000"/>
                          </a:solidFill>
                          <a:effectLst/>
                          <a:latin typeface="Calibri" panose="020F0502020204030204" pitchFamily="34" charset="0"/>
                          <a:ea typeface="Times New Roman" panose="02020603050405020304" pitchFamily="18" charset="0"/>
                        </a:rPr>
                        <a:t>71,45%</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4468216"/>
                  </a:ext>
                </a:extLst>
              </a:tr>
            </a:tbl>
          </a:graphicData>
        </a:graphic>
      </p:graphicFrame>
      <p:sp>
        <p:nvSpPr>
          <p:cNvPr id="8" name="CuadroTexto 7">
            <a:extLst>
              <a:ext uri="{FF2B5EF4-FFF2-40B4-BE49-F238E27FC236}">
                <a16:creationId xmlns:a16="http://schemas.microsoft.com/office/drawing/2014/main" id="{8195C6AA-C516-42E9-B76B-EA2223E7544D}"/>
              </a:ext>
            </a:extLst>
          </p:cNvPr>
          <p:cNvSpPr txBox="1"/>
          <p:nvPr/>
        </p:nvSpPr>
        <p:spPr>
          <a:xfrm>
            <a:off x="638564" y="32134"/>
            <a:ext cx="6177516" cy="307777"/>
          </a:xfrm>
          <a:prstGeom prst="rect">
            <a:avLst/>
          </a:prstGeom>
          <a:noFill/>
        </p:spPr>
        <p:txBody>
          <a:bodyPr wrap="square">
            <a:spAutoFit/>
          </a:bodyPr>
          <a:lstStyle/>
          <a:p>
            <a:r>
              <a:rPr lang="es-CO" sz="1400" dirty="0">
                <a:latin typeface="Arial" panose="020B0604020202020204" pitchFamily="34" charset="0"/>
                <a:ea typeface="Times New Roman" panose="02020603050405020304" pitchFamily="18" charset="0"/>
                <a:cs typeface="Arial" panose="020B0604020202020204" pitchFamily="34" charset="0"/>
              </a:rPr>
              <a:t>Desviaciones plan de inversión:</a:t>
            </a:r>
            <a:endParaRPr lang="es-CO" sz="1400" dirty="0"/>
          </a:p>
        </p:txBody>
      </p:sp>
      <p:sp>
        <p:nvSpPr>
          <p:cNvPr id="9" name="CuadroTexto 8">
            <a:extLst>
              <a:ext uri="{FF2B5EF4-FFF2-40B4-BE49-F238E27FC236}">
                <a16:creationId xmlns:a16="http://schemas.microsoft.com/office/drawing/2014/main" id="{8195C6AA-C516-42E9-B76B-EA2223E7544D}"/>
              </a:ext>
            </a:extLst>
          </p:cNvPr>
          <p:cNvSpPr txBox="1"/>
          <p:nvPr/>
        </p:nvSpPr>
        <p:spPr>
          <a:xfrm>
            <a:off x="566556" y="1619508"/>
            <a:ext cx="6177516" cy="369332"/>
          </a:xfrm>
          <a:prstGeom prst="rect">
            <a:avLst/>
          </a:prstGeom>
          <a:noFill/>
        </p:spPr>
        <p:txBody>
          <a:bodyPr wrap="square">
            <a:spAutoFit/>
          </a:bodyPr>
          <a:lstStyle/>
          <a:p>
            <a:r>
              <a:rPr lang="es-CO" dirty="0"/>
              <a:t>Incluido en el plan de inversiones aprobado vs lo ejecutado:</a:t>
            </a:r>
            <a:endParaRPr lang="es-CO" sz="1400" dirty="0"/>
          </a:p>
        </p:txBody>
      </p:sp>
    </p:spTree>
    <p:extLst>
      <p:ext uri="{BB962C8B-B14F-4D97-AF65-F5344CB8AC3E}">
        <p14:creationId xmlns:p14="http://schemas.microsoft.com/office/powerpoint/2010/main" val="10177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17" name="CuadroTexto 16">
            <a:extLst>
              <a:ext uri="{FF2B5EF4-FFF2-40B4-BE49-F238E27FC236}">
                <a16:creationId xmlns:a16="http://schemas.microsoft.com/office/drawing/2014/main" id="{9AA14F5E-09A9-49CF-BFC7-32187A2FFBF3}"/>
              </a:ext>
            </a:extLst>
          </p:cNvPr>
          <p:cNvSpPr txBox="1"/>
          <p:nvPr/>
        </p:nvSpPr>
        <p:spPr>
          <a:xfrm>
            <a:off x="246728" y="908720"/>
            <a:ext cx="11698544" cy="4585871"/>
          </a:xfrm>
          <a:prstGeom prst="rect">
            <a:avLst/>
          </a:prstGeom>
          <a:noFill/>
        </p:spPr>
        <p:txBody>
          <a:bodyPr wrap="square">
            <a:spAutoFit/>
          </a:bodyPr>
          <a:lstStyle/>
          <a:p>
            <a:pPr marL="342900" lvl="0" indent="-342900" algn="just">
              <a:spcBef>
                <a:spcPts val="600"/>
              </a:spcBef>
              <a:buFont typeface="Symbol" panose="05050102010706020507" pitchFamily="18" charset="2"/>
              <a:buChar char=""/>
            </a:pP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mediante comunicación del día 14 de junio de 2017 manifestó interés en ejecutar las obras asociadas a las subestaciones Playitas 115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Tame 115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y línea la Paz Playitas 115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Así mismo se presentó el cronograma de ejecución de las obras, dando cumplimiento al artículo 4 de la resolución CREG 024 de 2013 y estipulando como fecha de entrada en operación de sus obras en diciembre de 2021.</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La puesta en servicio de las obras a ejecutar por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ESP depende de por lo menos la construcción de algunos de los siguientes proyectos vía convocatoria de la UPME:</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Subestación La Paz 220/115/34,5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kV</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Línea 115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Tame - Playitas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 la fecha ninguno de los proyectos ha iniciado su construcción y tampoco se tiene definido el inversionista que los va a ejecutar. Teniendo en cuenta lo anterior, </a:t>
            </a:r>
            <a:r>
              <a:rPr lang="es-ES" sz="1600" spc="20" dirty="0" err="1">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 ESP decide no ejecutar las obras previstas de expansión del STR con la proyección inicialmente planteada pues no se podría realizar la puesta en servicio de las mismas.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r>
              <a:rPr lang="es-CO" sz="1600" dirty="0">
                <a:latin typeface="Arial" panose="020B0604020202020204" pitchFamily="34" charset="0"/>
                <a:ea typeface="Times New Roman" panose="02020603050405020304" pitchFamily="18" charset="0"/>
              </a:rPr>
              <a:t>La desviación de la inversión en los niveles de tensión 1, 2 y 3 se debe a la no ejecución de proyectos de inversión propuestos para el año 2022.</a:t>
            </a:r>
            <a:endParaRPr lang="es-CO" sz="1600" dirty="0"/>
          </a:p>
        </p:txBody>
      </p:sp>
      <p:sp>
        <p:nvSpPr>
          <p:cNvPr id="5" name="CuadroTexto 4">
            <a:extLst>
              <a:ext uri="{FF2B5EF4-FFF2-40B4-BE49-F238E27FC236}">
                <a16:creationId xmlns:a16="http://schemas.microsoft.com/office/drawing/2014/main" id="{B490B9DA-65D2-4535-9065-BDEDC6140419}"/>
              </a:ext>
            </a:extLst>
          </p:cNvPr>
          <p:cNvSpPr txBox="1"/>
          <p:nvPr/>
        </p:nvSpPr>
        <p:spPr>
          <a:xfrm>
            <a:off x="7412526" y="220578"/>
            <a:ext cx="4804154" cy="400110"/>
          </a:xfrm>
          <a:prstGeom prst="rect">
            <a:avLst/>
          </a:prstGeom>
          <a:noFill/>
        </p:spPr>
        <p:txBody>
          <a:bodyPr wrap="square" rtlCol="0">
            <a:spAutoFit/>
          </a:bodyPr>
          <a:lstStyle/>
          <a:p>
            <a:pPr algn="ctr"/>
            <a:r>
              <a:rPr lang="es-ES" sz="2000" b="1">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776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4524315"/>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7. </a:t>
            </a:r>
            <a:r>
              <a:rPr lang="es-ES" sz="4000" b="1">
                <a:solidFill>
                  <a:srgbClr val="0070C0"/>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78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7" y="5847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pic>
        <p:nvPicPr>
          <p:cNvPr id="5" name="Imagen 4">
            <a:extLst>
              <a:ext uri="{FF2B5EF4-FFF2-40B4-BE49-F238E27FC236}">
                <a16:creationId xmlns:a16="http://schemas.microsoft.com/office/drawing/2014/main" id="{D512EB4E-25E7-43DB-B97D-81B9B1E29A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484784"/>
            <a:ext cx="8352928" cy="3528392"/>
          </a:xfrm>
          <a:prstGeom prst="rect">
            <a:avLst/>
          </a:prstGeom>
          <a:noFill/>
          <a:ln>
            <a:noFill/>
          </a:ln>
        </p:spPr>
      </p:pic>
      <p:sp>
        <p:nvSpPr>
          <p:cNvPr id="6" name="CuadroTexto 5">
            <a:extLst>
              <a:ext uri="{FF2B5EF4-FFF2-40B4-BE49-F238E27FC236}">
                <a16:creationId xmlns:a16="http://schemas.microsoft.com/office/drawing/2014/main" id="{0B0A542D-FEFB-4E56-8E94-09A6F60FD38F}"/>
              </a:ext>
            </a:extLst>
          </p:cNvPr>
          <p:cNvSpPr txBox="1"/>
          <p:nvPr/>
        </p:nvSpPr>
        <p:spPr>
          <a:xfrm>
            <a:off x="7320136" y="190381"/>
            <a:ext cx="5053320" cy="646331"/>
          </a:xfrm>
          <a:prstGeom prst="rect">
            <a:avLst/>
          </a:prstGeom>
          <a:noFill/>
        </p:spPr>
        <p:txBody>
          <a:bodyPr wrap="square">
            <a:spAutoFit/>
          </a:bodyPr>
          <a:lstStyle/>
          <a:p>
            <a:r>
              <a:rPr lang="es-ES" sz="1800" b="1">
                <a:solidFill>
                  <a:schemeClr val="bg1"/>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73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s-ES" sz="4000" b="1">
                <a:solidFill>
                  <a:srgbClr val="0070C0"/>
                </a:solidFill>
                <a:latin typeface="Tahoma" panose="020B0604030504040204" pitchFamily="34" charset="0"/>
                <a:ea typeface="Tahoma" panose="020B0604030504040204" pitchFamily="34" charset="0"/>
                <a:cs typeface="Tahoma" panose="020B0604030504040204" pitchFamily="34" charset="0"/>
              </a:rPr>
              <a:t>GESTIÓN DE ACTIVOS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03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6" name="CuadroTexto 5">
            <a:extLst>
              <a:ext uri="{FF2B5EF4-FFF2-40B4-BE49-F238E27FC236}">
                <a16:creationId xmlns:a16="http://schemas.microsoft.com/office/drawing/2014/main" id="{3AA697BD-E015-456E-904E-169C88C56776}"/>
              </a:ext>
            </a:extLst>
          </p:cNvPr>
          <p:cNvSpPr txBox="1"/>
          <p:nvPr/>
        </p:nvSpPr>
        <p:spPr>
          <a:xfrm>
            <a:off x="551384" y="908720"/>
            <a:ext cx="11161240" cy="4801314"/>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Para el cuarto año del plan de inversiones, se hizo cierre de brechas en la implementación del Sistema de Gestión de Activos (SGA) bajo el modelo de la norma ISO 55001, donde se cumplió con la integración del sistema en los procesos asociados a la gestión de los activos eléctricos de la empresa ya que con estos se iniciará la certificación, se estableció nuevos indicadores que permitan medir la gestión de los activos y se culminó con los pendientes de la fase II.</a:t>
            </a:r>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ea typeface="Times New Roman" panose="02020603050405020304" pitchFamily="18" charset="0"/>
            </a:endParaRPr>
          </a:p>
          <a:p>
            <a:pPr algn="just"/>
            <a:r>
              <a:rPr lang="es-ES" dirty="0">
                <a:latin typeface="Arial" panose="020B0604020202020204" pitchFamily="34" charset="0"/>
                <a:cs typeface="Arial" panose="020B0604020202020204" pitchFamily="34" charset="0"/>
              </a:rPr>
              <a:t>En este periodo se desarrolló una fase III de revisión y completitud del contexto de la empresa, en la cual como primera medida se estableció las siguientes actividades</a:t>
            </a:r>
            <a:r>
              <a:rPr lang="es-CO" dirty="0">
                <a:latin typeface="Arial" panose="020B0604020202020204" pitchFamily="34" charset="0"/>
                <a:ea typeface="Times New Roman" panose="02020603050405020304" pitchFamily="18" charset="0"/>
              </a:rPr>
              <a:t>:</a:t>
            </a:r>
          </a:p>
          <a:p>
            <a:pPr algn="just"/>
            <a:endParaRPr lang="es-CO" sz="1800" dirty="0">
              <a:effectLst/>
              <a:latin typeface="Arial" panose="020B0604020202020204" pitchFamily="34" charset="0"/>
              <a:ea typeface="Times New Roman" panose="02020603050405020304" pitchFamily="18" charset="0"/>
            </a:endParaRPr>
          </a:p>
          <a:p>
            <a:pPr lvl="0" algn="just"/>
            <a:r>
              <a:rPr lang="es-ES" dirty="0">
                <a:latin typeface="Arial" panose="020B0604020202020204" pitchFamily="34" charset="0"/>
                <a:cs typeface="Arial" panose="020B0604020202020204" pitchFamily="34" charset="0"/>
              </a:rPr>
              <a:t>Procesos- PEGA - CARACTERIZACIÓN DEL PROCESO, En esta actividad se realizó un análisis del contexto de la empresa, ajustando el PEGA y a algunos procedimientos, conforme al software que apoyará el sistema.</a:t>
            </a:r>
            <a:endParaRPr lang="es-CO"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Análisis del ciclo de vida de los activos. Se analizó el ciclo de vida de los activos, definiendo como inicio del ciclo de vida con el CAPEX y finalizando con el activo dado de baja.</a:t>
            </a:r>
            <a:endParaRPr lang="es-CO"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s-CO" sz="18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456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 y="28897"/>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ángulo 5"/>
          <p:cNvSpPr/>
          <p:nvPr/>
        </p:nvSpPr>
        <p:spPr>
          <a:xfrm>
            <a:off x="396699" y="1412776"/>
            <a:ext cx="10451830" cy="4247317"/>
          </a:xfrm>
          <a:prstGeom prst="rect">
            <a:avLst/>
          </a:prstGeom>
        </p:spPr>
        <p:txBody>
          <a:bodyPr wrap="square">
            <a:spAutoFit/>
          </a:bodyPr>
          <a:lstStyle/>
          <a:p>
            <a:pPr lvl="0" algn="just"/>
            <a:r>
              <a:rPr lang="es-ES" dirty="0">
                <a:latin typeface="Arial" panose="020B0604020202020204" pitchFamily="34" charset="0"/>
                <a:cs typeface="Arial" panose="020B0604020202020204" pitchFamily="34" charset="0"/>
              </a:rPr>
              <a:t>Gestión del riesgo. Se ha trabajado un análisis de la gestión de riesgo que podría ocasionar el nuevo sistema en la empresa en los distintos procesos, esta actividad es trasversal al proceso de implementación.</a:t>
            </a:r>
            <a:endParaRPr lang="es-CO"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Competencia, roles y responsabilidades. Como primer alcance, se establecieron los roles y las responsabilidades del personal que interactúa con el portafolio de activos seleccionado, es de tener en cuenta que la actividad puede variar conforme al avance del SGA, ya que se pueden hacer ajustes a los procedimientos ya establecidos.</a:t>
            </a:r>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Comunicaciones. Se actualizó el mapeo de las comunicaciones de los distintos procesos y personal de la empresa, se realiza mediante actualización anual de la matriz de comunicaciones, donde se establece lo requerido para las distintas partes.</a:t>
            </a:r>
            <a:endParaRPr lang="es-CO"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Este avance también es reflejado en el siguiente diagnóstico realizado en la finalización de la Fase III de implementación, desarrollada en el año 2022.</a:t>
            </a:r>
          </a:p>
        </p:txBody>
      </p:sp>
    </p:spTree>
    <p:extLst>
      <p:ext uri="{BB962C8B-B14F-4D97-AF65-F5344CB8AC3E}">
        <p14:creationId xmlns:p14="http://schemas.microsoft.com/office/powerpoint/2010/main" val="382441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195C6AA-C516-42E9-B76B-EA2223E7544D}"/>
              </a:ext>
            </a:extLst>
          </p:cNvPr>
          <p:cNvSpPr txBox="1"/>
          <p:nvPr/>
        </p:nvSpPr>
        <p:spPr>
          <a:xfrm>
            <a:off x="598149" y="611396"/>
            <a:ext cx="6177516" cy="369332"/>
          </a:xfrm>
          <a:prstGeom prst="rect">
            <a:avLst/>
          </a:prstGeom>
          <a:noFill/>
        </p:spPr>
        <p:txBody>
          <a:bodyPr wrap="square">
            <a:spAutoFit/>
          </a:bodyPr>
          <a:lstStyle/>
          <a:p>
            <a:r>
              <a:rPr lang="es-CO" dirty="0"/>
              <a:t>Diagnóstico de Gestión de Activos</a:t>
            </a:r>
            <a:r>
              <a:rPr lang="es-CO" sz="1400" dirty="0">
                <a:latin typeface="Arial" panose="020B0604020202020204" pitchFamily="34" charset="0"/>
                <a:ea typeface="Times New Roman" panose="02020603050405020304" pitchFamily="18" charset="0"/>
                <a:cs typeface="Arial" panose="020B0604020202020204" pitchFamily="34" charset="0"/>
              </a:rPr>
              <a:t>:</a:t>
            </a:r>
            <a:endParaRPr lang="es-CO" sz="1400" dirty="0"/>
          </a:p>
        </p:txBody>
      </p:sp>
      <p:graphicFrame>
        <p:nvGraphicFramePr>
          <p:cNvPr id="9" name="Gráfico 8">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298750601"/>
              </p:ext>
            </p:extLst>
          </p:nvPr>
        </p:nvGraphicFramePr>
        <p:xfrm>
          <a:off x="3665460" y="1004738"/>
          <a:ext cx="5280367" cy="5736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21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a:extLst>
              <a:ext uri="{FF2B5EF4-FFF2-40B4-BE49-F238E27FC236}">
                <a16:creationId xmlns:a16="http://schemas.microsoft.com/office/drawing/2014/main" id="{0AB699FB-C740-49AE-972F-1213E90E4686}"/>
              </a:ext>
            </a:extLst>
          </p:cNvPr>
          <p:cNvSpPr txBox="1"/>
          <p:nvPr/>
        </p:nvSpPr>
        <p:spPr>
          <a:xfrm>
            <a:off x="382688" y="1054477"/>
            <a:ext cx="11809312" cy="646331"/>
          </a:xfrm>
          <a:prstGeom prst="rect">
            <a:avLst/>
          </a:prstGeom>
          <a:noFill/>
        </p:spPr>
        <p:txBody>
          <a:bodyPr wrap="square">
            <a:spAutoFit/>
          </a:bodyPr>
          <a:lstStyle/>
          <a:p>
            <a:r>
              <a:rPr lang="es-MX" sz="1800" dirty="0">
                <a:effectLst/>
                <a:latin typeface="Arial" panose="020B0604020202020204" pitchFamily="34" charset="0"/>
                <a:ea typeface="Times New Roman" panose="02020603050405020304" pitchFamily="18" charset="0"/>
              </a:rPr>
              <a:t>La Empresa de Energía de Arauca </a:t>
            </a:r>
            <a:r>
              <a:rPr lang="es-MX" sz="1800" dirty="0" err="1">
                <a:effectLst/>
                <a:latin typeface="Arial" panose="020B0604020202020204" pitchFamily="34" charset="0"/>
                <a:ea typeface="Times New Roman" panose="02020603050405020304" pitchFamily="18" charset="0"/>
              </a:rPr>
              <a:t>Enelar</a:t>
            </a:r>
            <a:r>
              <a:rPr lang="es-MX" sz="1800" dirty="0">
                <a:effectLst/>
                <a:latin typeface="Arial" panose="020B0604020202020204" pitchFamily="34" charset="0"/>
                <a:ea typeface="Times New Roman" panose="02020603050405020304" pitchFamily="18" charset="0"/>
              </a:rPr>
              <a:t> ESP, presenta el informe de ejecución del cuarto año del plan de inversiones correspondiente al año 2022, el cual fue aprobado mediante resolución CREG 199 de 2020.</a:t>
            </a:r>
            <a:endParaRPr lang="es-CO" dirty="0"/>
          </a:p>
        </p:txBody>
      </p:sp>
      <p:sp>
        <p:nvSpPr>
          <p:cNvPr id="9" name="CuadroTexto 8">
            <a:extLst>
              <a:ext uri="{FF2B5EF4-FFF2-40B4-BE49-F238E27FC236}">
                <a16:creationId xmlns:a16="http://schemas.microsoft.com/office/drawing/2014/main" id="{DB2BDC2C-E85F-478A-897C-532A55FFBAD6}"/>
              </a:ext>
            </a:extLst>
          </p:cNvPr>
          <p:cNvSpPr txBox="1"/>
          <p:nvPr/>
        </p:nvSpPr>
        <p:spPr>
          <a:xfrm>
            <a:off x="355848" y="2996952"/>
            <a:ext cx="2524472" cy="523220"/>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Resumen de inversiones año 4 por tipo</a:t>
            </a:r>
            <a:endParaRPr lang="es-CO" sz="1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FFB1854-F8F6-453F-BD09-88342EB32C70}"/>
              </a:ext>
            </a:extLst>
          </p:cNvPr>
          <p:cNvSpPr txBox="1"/>
          <p:nvPr/>
        </p:nvSpPr>
        <p:spPr>
          <a:xfrm>
            <a:off x="354088" y="4766046"/>
            <a:ext cx="2544960" cy="523220"/>
          </a:xfrm>
          <a:prstGeom prst="rect">
            <a:avLst/>
          </a:prstGeom>
          <a:noFill/>
        </p:spPr>
        <p:txBody>
          <a:bodyPr wrap="square">
            <a:spAutoFit/>
          </a:bodyPr>
          <a:lstStyle/>
          <a:p>
            <a:r>
              <a:rPr lang="es-CO" sz="1400" dirty="0">
                <a:latin typeface="Arial" panose="020B0604020202020204" pitchFamily="34" charset="0"/>
                <a:cs typeface="Arial" panose="020B0604020202020204" pitchFamily="34" charset="0"/>
              </a:rPr>
              <a:t>Resumen de inversiones año 4 por nivel de tensión</a:t>
            </a:r>
          </a:p>
        </p:txBody>
      </p:sp>
      <p:sp>
        <p:nvSpPr>
          <p:cNvPr id="14" name="CuadroTexto 13">
            <a:extLst>
              <a:ext uri="{FF2B5EF4-FFF2-40B4-BE49-F238E27FC236}">
                <a16:creationId xmlns:a16="http://schemas.microsoft.com/office/drawing/2014/main" id="{46F40455-88F6-4C9B-9CDC-E88CC33A18A7}"/>
              </a:ext>
            </a:extLst>
          </p:cNvPr>
          <p:cNvSpPr txBox="1"/>
          <p:nvPr/>
        </p:nvSpPr>
        <p:spPr>
          <a:xfrm>
            <a:off x="2999656" y="1988840"/>
            <a:ext cx="9052626" cy="3600986"/>
          </a:xfrm>
          <a:prstGeom prst="rect">
            <a:avLst/>
          </a:prstGeom>
          <a:noFill/>
        </p:spPr>
        <p:txBody>
          <a:bodyPr wrap="square">
            <a:spAutoFit/>
          </a:bodyPr>
          <a:lstStyle/>
          <a:p>
            <a:pPr algn="just"/>
            <a:r>
              <a:rPr lang="es-MX" dirty="0">
                <a:effectLst/>
                <a:latin typeface="Arial" panose="020B0604020202020204" pitchFamily="34" charset="0"/>
                <a:ea typeface="Times New Roman" panose="02020603050405020304" pitchFamily="18" charset="0"/>
                <a:cs typeface="Arial" panose="020B0604020202020204" pitchFamily="34" charset="0"/>
              </a:rPr>
              <a:t>Las inversiones durante el cuarto año ascienden a la suma </a:t>
            </a:r>
            <a:r>
              <a:rPr lang="es-MX"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t>
            </a:r>
            <a:r>
              <a:rPr lang="es-MX" dirty="0"/>
              <a:t>$7 438 324 368 </a:t>
            </a:r>
            <a:r>
              <a:rPr lang="es-MX" dirty="0">
                <a:effectLst/>
                <a:latin typeface="Arial" panose="020B0604020202020204" pitchFamily="34" charset="0"/>
                <a:ea typeface="Times New Roman" panose="02020603050405020304" pitchFamily="18" charset="0"/>
                <a:cs typeface="Arial" panose="020B0604020202020204" pitchFamily="34" charset="0"/>
              </a:rPr>
              <a:t>y en general comprenden lo siguiente:</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MX" dirty="0">
                <a:effectLst/>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de reposición de líneas en los niveles de tensión 1, 2, 3. Incluye, apoyos, conductores, puestas a tierra, entre otras).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en reposición de transformadores.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nuevas urbanizaciones o asentamientos.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dar cumplimiento a la regulación en cuanto a calidad del servicio, calidad de la potencia y sistema de gestión de activos).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que permiten ampliar la capacidad de transformación.</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nuevos usuarios en el área rural.</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12721714"/>
              </p:ext>
            </p:extLst>
          </p:nvPr>
        </p:nvGraphicFramePr>
        <p:xfrm>
          <a:off x="504088" y="1850636"/>
          <a:ext cx="2349500" cy="1143000"/>
        </p:xfrm>
        <a:graphic>
          <a:graphicData uri="http://schemas.openxmlformats.org/drawingml/2006/table">
            <a:tbl>
              <a:tblPr firstRow="1" firstCol="1" bandRow="1"/>
              <a:tblGrid>
                <a:gridCol w="1092200">
                  <a:extLst>
                    <a:ext uri="{9D8B030D-6E8A-4147-A177-3AD203B41FA5}">
                      <a16:colId xmlns:a16="http://schemas.microsoft.com/office/drawing/2014/main" val="2610120358"/>
                    </a:ext>
                  </a:extLst>
                </a:gridCol>
                <a:gridCol w="1257300">
                  <a:extLst>
                    <a:ext uri="{9D8B030D-6E8A-4147-A177-3AD203B41FA5}">
                      <a16:colId xmlns:a16="http://schemas.microsoft.com/office/drawing/2014/main" val="3267371923"/>
                    </a:ext>
                  </a:extLst>
                </a:gridCol>
              </a:tblGrid>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Tipo de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Valor</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125198999"/>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735083"/>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5.636.266.968</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61781"/>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1.618.563.000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49907"/>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183.494.400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885151"/>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7.438.324.368</a:t>
                      </a:r>
                      <a:endParaRPr lang="es-CO"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6056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66900487"/>
              </p:ext>
            </p:extLst>
          </p:nvPr>
        </p:nvGraphicFramePr>
        <p:xfrm>
          <a:off x="602084" y="3596242"/>
          <a:ext cx="2032000" cy="1143000"/>
        </p:xfrm>
        <a:graphic>
          <a:graphicData uri="http://schemas.openxmlformats.org/drawingml/2006/table">
            <a:tbl>
              <a:tblPr firstRow="1" firstCol="1" bandRow="1"/>
              <a:tblGrid>
                <a:gridCol w="1041400">
                  <a:extLst>
                    <a:ext uri="{9D8B030D-6E8A-4147-A177-3AD203B41FA5}">
                      <a16:colId xmlns:a16="http://schemas.microsoft.com/office/drawing/2014/main" val="3067537632"/>
                    </a:ext>
                  </a:extLst>
                </a:gridCol>
                <a:gridCol w="990600">
                  <a:extLst>
                    <a:ext uri="{9D8B030D-6E8A-4147-A177-3AD203B41FA5}">
                      <a16:colId xmlns:a16="http://schemas.microsoft.com/office/drawing/2014/main" val="4112878893"/>
                    </a:ext>
                  </a:extLst>
                </a:gridCol>
              </a:tblGrid>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Nivel de tensión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Valor</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03501898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3.325.422.249</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1836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3.990.572.518</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325232"/>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67956"/>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77467"/>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7.438.324.368</a:t>
                      </a:r>
                      <a:endParaRPr lang="es-CO"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588097"/>
                  </a:ext>
                </a:extLst>
              </a:tr>
            </a:tbl>
          </a:graphicData>
        </a:graphic>
      </p:graphicFrame>
    </p:spTree>
    <p:extLst>
      <p:ext uri="{BB962C8B-B14F-4D97-AF65-F5344CB8AC3E}">
        <p14:creationId xmlns:p14="http://schemas.microsoft.com/office/powerpoint/2010/main" val="1017762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ISEÑOS\ENELAR 2020\PLANTILLA PRESENTACIONES 2020\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1219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91083131"/>
              </p:ext>
            </p:extLst>
          </p:nvPr>
        </p:nvGraphicFramePr>
        <p:xfrm>
          <a:off x="335360" y="980728"/>
          <a:ext cx="11377264" cy="4605717"/>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E013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6.406.000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E014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182.406.000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E030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2.928.000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758.000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E071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solidFill>
                            <a:srgbClr val="000000"/>
                          </a:solidFill>
                          <a:effectLst/>
                          <a:latin typeface="Arial" panose="020B0604020202020204" pitchFamily="34" charset="0"/>
                          <a:ea typeface="Times New Roman" panose="02020603050405020304" pitchFamily="18" charset="0"/>
                        </a:rPr>
                        <a:t>Construcción de redes de distribución en los barrios Victoria y </a:t>
                      </a:r>
                      <a:r>
                        <a:rPr lang="es-CO" sz="1100" dirty="0" err="1">
                          <a:solidFill>
                            <a:srgbClr val="000000"/>
                          </a:solidFill>
                          <a:effectLst/>
                          <a:latin typeface="Arial" panose="020B0604020202020204" pitchFamily="34" charset="0"/>
                          <a:ea typeface="Times New Roman" panose="02020603050405020304" pitchFamily="18" charset="0"/>
                        </a:rPr>
                        <a:t>Manhatan</a:t>
                      </a:r>
                      <a:r>
                        <a:rPr lang="es-CO" sz="1100" dirty="0">
                          <a:solidFill>
                            <a:srgbClr val="000000"/>
                          </a:solidFill>
                          <a:effectLst/>
                          <a:latin typeface="Arial" panose="020B0604020202020204" pitchFamily="34" charset="0"/>
                          <a:ea typeface="Times New Roman" panose="02020603050405020304" pitchFamily="18" charset="0"/>
                        </a:rPr>
                        <a:t> en el municipio de Tame,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646.000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E118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57.688.000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E122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Implementación sistema gestión de activos con base en la norma NTC ISO 55001:2015- Fase 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183.494.400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Instalación de transformadores nuevos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1.061.923.000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1.421.839.000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202782"/>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solidFill>
                            <a:srgbClr val="000000"/>
                          </a:solidFill>
                          <a:effectLst/>
                          <a:latin typeface="Arial" panose="020B0604020202020204" pitchFamily="34" charset="0"/>
                          <a:ea typeface="Times New Roman" panose="02020603050405020304" pitchFamily="18" charset="0"/>
                        </a:rPr>
                        <a:t>Ampliación de redes urbanas de nivel 2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839.801.074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43258"/>
                  </a:ext>
                </a:extLst>
              </a:tr>
              <a:tr h="408261">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Ampliación de redes rurales  de nivel 2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3.027.692.645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83745"/>
                  </a:ext>
                </a:extLst>
              </a:tr>
              <a:tr h="36341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EA040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Ampliación de redes urbanas de nivel 1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293.959.666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9770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EA041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a:solidFill>
                            <a:srgbClr val="000000"/>
                          </a:solidFill>
                          <a:effectLst/>
                          <a:latin typeface="Arial" panose="020B0604020202020204" pitchFamily="34" charset="0"/>
                          <a:ea typeface="Times New Roman" panose="02020603050405020304" pitchFamily="18" charset="0"/>
                        </a:rPr>
                        <a:t>Ampliación de redes rurales de nivel 1 del departamento de Arauca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354.556.583</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723595"/>
                  </a:ext>
                </a:extLst>
              </a:tr>
            </a:tbl>
          </a:graphicData>
        </a:graphic>
      </p:graphicFrame>
    </p:spTree>
    <p:extLst>
      <p:ext uri="{BB962C8B-B14F-4D97-AF65-F5344CB8AC3E}">
        <p14:creationId xmlns:p14="http://schemas.microsoft.com/office/powerpoint/2010/main" val="19913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58277627"/>
              </p:ext>
            </p:extLst>
          </p:nvPr>
        </p:nvGraphicFramePr>
        <p:xfrm>
          <a:off x="335360" y="980728"/>
          <a:ext cx="11377264" cy="2638884"/>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EA042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100" dirty="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4.226.000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Instalación de transformadores nuevos en el sistema de distribución local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1 061 923 000.00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Reposición de transformadores en el sistema de distribución local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1 421 839 000.00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Ampliación de redes urbanas de nivel 2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839 801 073.80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Ampliación de redes rurales  de nivel 2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3 027 692 644.50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Ampliación de redes urbanas de nivel 1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293 959 666.34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EA041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Ampliación de redes rurales de nivel 1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panose="020B0604020202020204" pitchFamily="34" charset="0"/>
                          <a:cs typeface="Arial" panose="020B0604020202020204" pitchFamily="34" charset="0"/>
                        </a:rPr>
                        <a:t> $          354 556 582.86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EA042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Reposición de postes de nivel II en el sistema de distribución local del departamento de Arauca.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III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 $               4 226 000.00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bl>
          </a:graphicData>
        </a:graphic>
      </p:graphicFrame>
    </p:spTree>
    <p:extLst>
      <p:ext uri="{BB962C8B-B14F-4D97-AF65-F5344CB8AC3E}">
        <p14:creationId xmlns:p14="http://schemas.microsoft.com/office/powerpoint/2010/main" val="125672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544616" cy="2162130"/>
          </a:xfrm>
          <a:prstGeom prst="rect">
            <a:avLst/>
          </a:prstGeom>
          <a:noFill/>
        </p:spPr>
        <p:txBody>
          <a:bodyPr wrap="square" rtlCol="0">
            <a:spAutoFit/>
          </a:bodyPr>
          <a:lstStyle/>
          <a:p>
            <a:pPr lvl="0"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2. ACCIONES ENCAMINADAS AL BENEFICIO DE LOS USUARIOS</a:t>
            </a: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55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9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248128" y="44624"/>
            <a:ext cx="4804154" cy="707886"/>
          </a:xfrm>
          <a:prstGeom prst="rect">
            <a:avLst/>
          </a:prstGeom>
          <a:noFill/>
        </p:spPr>
        <p:txBody>
          <a:bodyPr wrap="square" rtlCol="0">
            <a:spAutoFit/>
          </a:bodyPr>
          <a:lstStyle/>
          <a:p>
            <a:pPr lvl="0" algn="just">
              <a:spcBef>
                <a:spcPts val="1200"/>
              </a:spcBef>
              <a:spcAft>
                <a:spcPts val="300"/>
              </a:spcAft>
            </a:pPr>
            <a:r>
              <a:rPr lang="es-MX" sz="2000" b="1" kern="1600">
                <a:solidFill>
                  <a:schemeClr val="bg1"/>
                </a:solidFill>
                <a:effectLst/>
                <a:latin typeface="Tahoma" panose="020B0604030504040204" pitchFamily="34" charset="0"/>
                <a:ea typeface="Tahoma" panose="020B0604030504040204" pitchFamily="34" charset="0"/>
                <a:cs typeface="Tahoma" panose="020B0604030504040204" pitchFamily="34" charset="0"/>
              </a:rPr>
              <a:t>ACCIONES ENCAMINADAS AL BENEFICIO DE LOS USUARIOS</a:t>
            </a: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E117B9F-13EE-4EA4-87B5-82E128FE8F0D}"/>
              </a:ext>
            </a:extLst>
          </p:cNvPr>
          <p:cNvSpPr txBox="1"/>
          <p:nvPr/>
        </p:nvSpPr>
        <p:spPr>
          <a:xfrm>
            <a:off x="266527" y="1988840"/>
            <a:ext cx="11665296" cy="2308324"/>
          </a:xfrm>
          <a:prstGeom prst="rect">
            <a:avLst/>
          </a:prstGeom>
          <a:noFill/>
        </p:spPr>
        <p:txBody>
          <a:bodyPr wrap="square">
            <a:spAutoFit/>
          </a:bodyPr>
          <a:lstStyle/>
          <a:p>
            <a:pPr algn="just"/>
            <a:r>
              <a:rPr lang="es-CO" dirty="0">
                <a:latin typeface="Arial" panose="020B0604020202020204" pitchFamily="34" charset="0"/>
                <a:ea typeface="Times New Roman" panose="02020603050405020304" pitchFamily="18" charset="0"/>
              </a:rPr>
              <a:t>ENELAR para el año 2022 desarrolló proyectos cuyo objetivo principal es garantizar la prestación del servicio de energía eléctrica con altos estándares de calidad. Las inversiones se enfocaron en la ampliación, adecuación, reposición, remodelación, construcción o suministro de la infraestructura eléctrica del departamento de Arauca, en los cuales garantizan a corto plazo la mejoría del nivel de tensión, la calidad del servicio de los usuarios finales; así como los beneficios a mediano plazo tales como calidad de vida, el desarrollo tecnológico de los usuarios gracias a la inversión de los proyectos, teniendo en cuenta que se obtiene una mejora en la confiabilidad del sistema, así como ampliación de la infraestructura eléctrica y de respuesta para atender de forma rápida y directa a las necesidades de sus usuarios. </a:t>
            </a:r>
            <a:endParaRPr lang="es-CO" dirty="0"/>
          </a:p>
        </p:txBody>
      </p:sp>
    </p:spTree>
    <p:extLst>
      <p:ext uri="{BB962C8B-B14F-4D97-AF65-F5344CB8AC3E}">
        <p14:creationId xmlns:p14="http://schemas.microsoft.com/office/powerpoint/2010/main" val="101776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861646" cy="2354491"/>
          </a:xfrm>
          <a:prstGeom prst="rect">
            <a:avLst/>
          </a:prstGeom>
          <a:noFill/>
        </p:spPr>
        <p:txBody>
          <a:bodyPr wrap="square" rtlCol="0">
            <a:spAutoFit/>
          </a:bodyPr>
          <a:lstStyle/>
          <a:p>
            <a:pPr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3. DESCRIPCIÓN DEL SISTEMA OPERADO</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668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C11B0B6C-78E2-409B-A3A6-7D6C07958F8D}"/>
              </a:ext>
            </a:extLst>
          </p:cNvPr>
          <p:cNvSpPr txBox="1"/>
          <p:nvPr/>
        </p:nvSpPr>
        <p:spPr>
          <a:xfrm>
            <a:off x="299356" y="929481"/>
            <a:ext cx="11593288" cy="646331"/>
          </a:xfrm>
          <a:prstGeom prst="rect">
            <a:avLst/>
          </a:prstGeom>
          <a:noFill/>
        </p:spPr>
        <p:txBody>
          <a:bodyPr wrap="square">
            <a:spAutoFit/>
          </a:bodyPr>
          <a:lstStyle/>
          <a:p>
            <a:r>
              <a:rPr lang="es-CO" sz="1800">
                <a:effectLst/>
                <a:latin typeface="Arial" panose="020B0604020202020204" pitchFamily="34" charset="0"/>
                <a:ea typeface="Times New Roman" panose="02020603050405020304" pitchFamily="18" charset="0"/>
              </a:rPr>
              <a:t>El sistema eléctrico de Enelar E.S.P. se conecta al Sistema de Transmisión Nacional en las subestaciones de Banadía y Caño Limón operadas por ISA Intercolombia. </a:t>
            </a:r>
            <a:endParaRPr lang="es-CO" dirty="0"/>
          </a:p>
        </p:txBody>
      </p:sp>
      <p:pic>
        <p:nvPicPr>
          <p:cNvPr id="7" name="Imagen 6"/>
          <p:cNvPicPr/>
          <p:nvPr/>
        </p:nvPicPr>
        <p:blipFill rotWithShape="1">
          <a:blip r:embed="rId3"/>
          <a:srcRect l="26746" t="19486" r="8489" b="4899"/>
          <a:stretch/>
        </p:blipFill>
        <p:spPr bwMode="auto">
          <a:xfrm>
            <a:off x="2999656" y="1772816"/>
            <a:ext cx="7000810" cy="4044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9911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2414</Words>
  <Application>Microsoft Office PowerPoint</Application>
  <PresentationFormat>Panorámica</PresentationFormat>
  <Paragraphs>405</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Bookman Old Style</vt:lpstr>
      <vt:lpstr>Calibri</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Anibal Fuentes</dc:creator>
  <cp:lastModifiedBy>Freed Perez Gutierrez</cp:lastModifiedBy>
  <cp:revision>304</cp:revision>
  <dcterms:created xsi:type="dcterms:W3CDTF">2018-08-17T21:40:28Z</dcterms:created>
  <dcterms:modified xsi:type="dcterms:W3CDTF">2023-03-31T16:36:37Z</dcterms:modified>
</cp:coreProperties>
</file>